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30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</p:sldIdLst>
  <p:sldSz cx="18288000" cy="10287000"/>
  <p:notesSz cx="6858000" cy="9144000"/>
  <p:embeddedFontLst>
    <p:embeddedFont>
      <p:font typeface="Jua" panose="020B0600000101010101" charset="-127"/>
      <p:regular r:id="rId48"/>
    </p:embeddedFont>
    <p:embeddedFont>
      <p:font typeface="Nanum Gothic" panose="020B0600000101010101" charset="-127"/>
      <p:regular r:id="rId49"/>
    </p:embeddedFont>
    <p:embeddedFont>
      <p:font typeface="Nanum Gothic Bold" panose="020B0600000101010101" charset="-127"/>
      <p:regular r:id="rId50"/>
    </p:embeddedFont>
    <p:embeddedFont>
      <p:font typeface="ADLaM Display" panose="02010000000000000000" pitchFamily="2" charset="0"/>
      <p:regular r:id="rId5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A64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>
        <p:scale>
          <a:sx n="33" d="100"/>
          <a:sy n="33" d="100"/>
        </p:scale>
        <p:origin x="5" y="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11" Type="http://schemas.openxmlformats.org/officeDocument/2006/relationships/image" Target="../media/image35.png"/><Relationship Id="rId5" Type="http://schemas.openxmlformats.org/officeDocument/2006/relationships/image" Target="../media/image25.png"/><Relationship Id="rId10" Type="http://schemas.openxmlformats.org/officeDocument/2006/relationships/image" Target="../media/image34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channela.com/news/main/news_detailPage.do?publishId=77631995-2" TargetMode="External"/><Relationship Id="rId2" Type="http://schemas.openxmlformats.org/officeDocument/2006/relationships/hyperlink" Target="https://news.sbs.co.kr/news/endPage.do?news_id=N1002492500" TargetMode="Externa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66090" y="7628372"/>
            <a:ext cx="6199171" cy="756169"/>
            <a:chOff x="0" y="0"/>
            <a:chExt cx="8265562" cy="1008225"/>
          </a:xfrm>
        </p:grpSpPr>
        <p:sp>
          <p:nvSpPr>
            <p:cNvPr id="4" name="TextBox 4"/>
            <p:cNvSpPr txBox="1"/>
            <p:nvPr/>
          </p:nvSpPr>
          <p:spPr>
            <a:xfrm>
              <a:off x="0" y="407515"/>
              <a:ext cx="8265562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Nanum Gothic Bold"/>
                  <a:ea typeface="Nanum Gothic Bold"/>
                </a:rPr>
                <a:t>상명대 SW중심대학사업 공모전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22739" y="7628372"/>
            <a:ext cx="6199171" cy="1634959"/>
            <a:chOff x="0" y="0"/>
            <a:chExt cx="8265562" cy="2179945"/>
          </a:xfrm>
        </p:grpSpPr>
        <p:sp>
          <p:nvSpPr>
            <p:cNvPr id="7" name="TextBox 7"/>
            <p:cNvSpPr txBox="1"/>
            <p:nvPr/>
          </p:nvSpPr>
          <p:spPr>
            <a:xfrm>
              <a:off x="0" y="1695651"/>
              <a:ext cx="8265562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7515"/>
              <a:ext cx="8265562" cy="1129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anum Gothic Bold"/>
                  <a:ea typeface="Nanum Gothic Bold"/>
                </a:rPr>
                <a:t>팀명: 출발 휴먼팀</a:t>
              </a:r>
            </a:p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Nanum Gothic Bold"/>
                  <a:ea typeface="Nanum Gothic Bold"/>
                </a:rPr>
                <a:t>진영인, 맹의현, 김재관, 김명건, 유민균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683946" y="1720849"/>
            <a:ext cx="9139911" cy="34226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3699"/>
              </a:lnSpc>
            </a:pPr>
            <a:r>
              <a:rPr lang="en-US" sz="9999">
                <a:solidFill>
                  <a:srgbClr val="000000"/>
                </a:solidFill>
                <a:ea typeface="Nanum Gothic Bold"/>
              </a:rPr>
              <a:t>긴급재난</a:t>
            </a:r>
          </a:p>
          <a:p>
            <a:pPr>
              <a:lnSpc>
                <a:spcPts val="13699"/>
              </a:lnSpc>
            </a:pPr>
            <a:r>
              <a:rPr lang="en-US" sz="9999">
                <a:solidFill>
                  <a:srgbClr val="000000"/>
                </a:solidFill>
                <a:ea typeface="Nanum Gothic Bold"/>
              </a:rPr>
              <a:t>대피 알림 서비스</a:t>
            </a:r>
          </a:p>
        </p:txBody>
      </p:sp>
      <p:sp>
        <p:nvSpPr>
          <p:cNvPr id="11" name="Freeform 11"/>
          <p:cNvSpPr/>
          <p:nvPr/>
        </p:nvSpPr>
        <p:spPr>
          <a:xfrm>
            <a:off x="6863111" y="1805851"/>
            <a:ext cx="1715168" cy="1712049"/>
          </a:xfrm>
          <a:custGeom>
            <a:avLst/>
            <a:gdLst/>
            <a:ahLst/>
            <a:cxnLst/>
            <a:rect l="l" t="t" r="r" b="b"/>
            <a:pathLst>
              <a:path w="1715168" h="1712049">
                <a:moveTo>
                  <a:pt x="0" y="0"/>
                </a:moveTo>
                <a:lnTo>
                  <a:pt x="1715168" y="0"/>
                </a:lnTo>
                <a:lnTo>
                  <a:pt x="1715168" y="1712049"/>
                </a:lnTo>
                <a:lnTo>
                  <a:pt x="0" y="17120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1822739" y="1253401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04128" y="886777"/>
            <a:ext cx="13987393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375764" y="2581729"/>
            <a:ext cx="6189222" cy="6262367"/>
            <a:chOff x="0" y="0"/>
            <a:chExt cx="8252296" cy="8349822"/>
          </a:xfrm>
        </p:grpSpPr>
        <p:sp>
          <p:nvSpPr>
            <p:cNvPr id="4" name="TextBox 4"/>
            <p:cNvSpPr txBox="1"/>
            <p:nvPr/>
          </p:nvSpPr>
          <p:spPr>
            <a:xfrm>
              <a:off x="0" y="2302053"/>
              <a:ext cx="8252296" cy="407310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474979" lvl="1" indent="-237490" algn="just">
                <a:lnSpc>
                  <a:spcPts val="4179"/>
                </a:lnSpc>
                <a:buFont typeface="Arial"/>
                <a:buChar char="•"/>
              </a:pPr>
              <a:r>
                <a:rPr lang="en-US" sz="2199">
                  <a:solidFill>
                    <a:srgbClr val="000000"/>
                  </a:solidFill>
                  <a:latin typeface="Nanum Gothic Bold"/>
                  <a:ea typeface="Nanum Gothic Bold"/>
                </a:rPr>
                <a:t>상명대학교 서울캠퍼스 학생 130명을 대상으로 조사한 결과, 평균 </a:t>
              </a:r>
              <a:r>
                <a:rPr lang="en-US" sz="2199">
                  <a:solidFill>
                    <a:srgbClr val="FA643F"/>
                  </a:solidFill>
                  <a:latin typeface="Nanum Gothic Bold"/>
                  <a:ea typeface="Nanum Gothic Bold"/>
                </a:rPr>
                <a:t>70명(=54.2%)</a:t>
              </a:r>
              <a:r>
                <a:rPr lang="en-US" sz="2199">
                  <a:solidFill>
                    <a:srgbClr val="000000"/>
                  </a:solidFill>
                  <a:ea typeface="Nanum Gothic Bold"/>
                </a:rPr>
                <a:t>이 각 재난경보 별 행동요령에 대해 </a:t>
              </a:r>
              <a:r>
                <a:rPr lang="en-US" sz="2199">
                  <a:solidFill>
                    <a:srgbClr val="FA643F"/>
                  </a:solidFill>
                  <a:latin typeface="Nanum Gothic Bold"/>
                  <a:ea typeface="Nanum Gothic Bold"/>
                </a:rPr>
                <a:t>전혀 모름 / 잘 모름</a:t>
              </a:r>
              <a:r>
                <a:rPr lang="en-US" sz="2199">
                  <a:solidFill>
                    <a:srgbClr val="000000"/>
                  </a:solidFill>
                  <a:ea typeface="Nanum Gothic Bold"/>
                </a:rPr>
                <a:t>이라고 응답하였음</a:t>
              </a:r>
            </a:p>
            <a:p>
              <a:pPr>
                <a:lnSpc>
                  <a:spcPts val="4179"/>
                </a:lnSpc>
              </a:pPr>
              <a:endParaRPr lang="en-US" sz="2199">
                <a:solidFill>
                  <a:srgbClr val="000000"/>
                </a:solidFill>
                <a:ea typeface="Nanum Gothic Bold"/>
              </a:endParaRPr>
            </a:p>
            <a:p>
              <a:pPr>
                <a:lnSpc>
                  <a:spcPts val="4179"/>
                </a:lnSpc>
              </a:pPr>
              <a:endParaRPr lang="en-US" sz="2199">
                <a:solidFill>
                  <a:srgbClr val="000000"/>
                </a:solidFill>
                <a:ea typeface="Nanum Gothic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66675"/>
              <a:ext cx="8252296" cy="159914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00000"/>
                  </a:solidFill>
                  <a:ea typeface="Nanum Gothic Bold"/>
                </a:rPr>
                <a:t>재난상황 시 행동요령에 대한</a:t>
              </a:r>
            </a:p>
            <a:p>
              <a:pPr marL="0" lvl="0" indent="0"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ea typeface="Nanum Gothic Bold"/>
                </a:rPr>
                <a:t>인식도 조사</a:t>
              </a:r>
            </a:p>
          </p:txBody>
        </p:sp>
        <p:sp>
          <p:nvSpPr>
            <p:cNvPr id="6" name="AutoShape 6"/>
            <p:cNvSpPr/>
            <p:nvPr/>
          </p:nvSpPr>
          <p:spPr>
            <a:xfrm>
              <a:off x="0" y="2043736"/>
              <a:ext cx="8252296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AutoShape 7"/>
            <p:cNvSpPr/>
            <p:nvPr/>
          </p:nvSpPr>
          <p:spPr>
            <a:xfrm>
              <a:off x="4100748" y="5454816"/>
              <a:ext cx="0" cy="920339"/>
            </a:xfrm>
            <a:prstGeom prst="line">
              <a:avLst/>
            </a:prstGeom>
            <a:ln w="50800" cap="flat">
              <a:solidFill>
                <a:srgbClr val="000000"/>
              </a:solidFill>
              <a:prstDash val="solid"/>
              <a:headEnd type="none" w="sm" len="sm"/>
              <a:tailEnd type="triangle" w="lg" len="med"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95076" y="7232405"/>
              <a:ext cx="7462143" cy="1117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000000"/>
                  </a:solidFill>
                  <a:ea typeface="Nanum Gothic Bold"/>
                </a:rPr>
                <a:t>다수의 시민이 재난상황 시 행동요령을 몰라 대처하는데 어려움을 껶을 것</a:t>
              </a:r>
            </a:p>
          </p:txBody>
        </p:sp>
      </p:grpSp>
      <p:sp>
        <p:nvSpPr>
          <p:cNvPr id="9" name="AutoShape 9"/>
          <p:cNvSpPr/>
          <p:nvPr/>
        </p:nvSpPr>
        <p:spPr>
          <a:xfrm>
            <a:off x="1470314" y="1376463"/>
            <a:ext cx="7673686" cy="8634799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10" name="Freeform 10"/>
          <p:cNvSpPr/>
          <p:nvPr/>
        </p:nvSpPr>
        <p:spPr>
          <a:xfrm>
            <a:off x="2265826" y="2036565"/>
            <a:ext cx="6082662" cy="7314594"/>
          </a:xfrm>
          <a:custGeom>
            <a:avLst/>
            <a:gdLst/>
            <a:ahLst/>
            <a:cxnLst/>
            <a:rect l="l" t="t" r="r" b="b"/>
            <a:pathLst>
              <a:path w="6082662" h="7314594">
                <a:moveTo>
                  <a:pt x="0" y="0"/>
                </a:moveTo>
                <a:lnTo>
                  <a:pt x="6082662" y="0"/>
                </a:lnTo>
                <a:lnTo>
                  <a:pt x="6082662" y="7314594"/>
                </a:lnTo>
                <a:lnTo>
                  <a:pt x="0" y="73145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645134" y="635953"/>
            <a:ext cx="2873276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002 문제 정의 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7391521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10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134" y="650240"/>
            <a:ext cx="2873276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002 문제 정의 </a:t>
            </a:r>
          </a:p>
        </p:txBody>
      </p:sp>
      <p:sp>
        <p:nvSpPr>
          <p:cNvPr id="3" name="AutoShape 3"/>
          <p:cNvSpPr/>
          <p:nvPr/>
        </p:nvSpPr>
        <p:spPr>
          <a:xfrm>
            <a:off x="3404128" y="901065"/>
            <a:ext cx="13987393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391521" y="723265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11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860777" y="4447412"/>
            <a:ext cx="10566446" cy="13921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400" dirty="0" err="1">
                <a:ea typeface="Nanum Gothic Bold"/>
              </a:rPr>
              <a:t>그렇다면</a:t>
            </a:r>
            <a:r>
              <a:rPr lang="en-US" sz="4400" dirty="0">
                <a:ea typeface="Nanum Gothic Bold"/>
              </a:rPr>
              <a:t> </a:t>
            </a:r>
            <a:r>
              <a:rPr lang="en-US" sz="4400" dirty="0" err="1">
                <a:ea typeface="Nanum Gothic Bold"/>
              </a:rPr>
              <a:t>재난발생</a:t>
            </a:r>
            <a:r>
              <a:rPr lang="en-US" sz="4400" dirty="0">
                <a:ea typeface="Nanum Gothic Bold"/>
              </a:rPr>
              <a:t> 시 </a:t>
            </a:r>
            <a:r>
              <a:rPr lang="en-US" sz="4400" dirty="0" err="1">
                <a:solidFill>
                  <a:srgbClr val="FA643F"/>
                </a:solidFill>
                <a:ea typeface="Nanum Gothic Bold"/>
              </a:rPr>
              <a:t>발송되는</a:t>
            </a:r>
            <a:r>
              <a:rPr lang="en-US" sz="4400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4400" dirty="0" err="1">
                <a:solidFill>
                  <a:srgbClr val="FA643F"/>
                </a:solidFill>
                <a:ea typeface="Nanum Gothic Bold"/>
              </a:rPr>
              <a:t>재난문자</a:t>
            </a:r>
            <a:r>
              <a:rPr lang="en-US" sz="4400" dirty="0" err="1">
                <a:ea typeface="Nanum Gothic Bold"/>
              </a:rPr>
              <a:t>에는</a:t>
            </a:r>
            <a:endParaRPr lang="en-US" sz="4400" dirty="0">
              <a:ea typeface="Nanum Gothic Bold"/>
            </a:endParaRPr>
          </a:p>
          <a:p>
            <a:pPr algn="ctr">
              <a:lnSpc>
                <a:spcPts val="5600"/>
              </a:lnSpc>
              <a:spcBef>
                <a:spcPct val="0"/>
              </a:spcBef>
            </a:pPr>
            <a:r>
              <a:rPr lang="en-US" sz="4400" dirty="0" err="1">
                <a:latin typeface="Nanum Gothic Bold"/>
                <a:ea typeface="Nanum Gothic Bold"/>
              </a:rPr>
              <a:t>이러한</a:t>
            </a:r>
            <a:r>
              <a:rPr lang="en-US" sz="4400" dirty="0">
                <a:latin typeface="Nanum Gothic Bold"/>
                <a:ea typeface="Nanum Gothic Bold"/>
              </a:rPr>
              <a:t> </a:t>
            </a:r>
            <a:r>
              <a:rPr lang="en-US" sz="4400" dirty="0" err="1">
                <a:solidFill>
                  <a:srgbClr val="FA643F"/>
                </a:solidFill>
                <a:latin typeface="Nanum Gothic Bold"/>
                <a:ea typeface="Nanum Gothic Bold"/>
              </a:rPr>
              <a:t>행동요령들이</a:t>
            </a:r>
            <a:r>
              <a:rPr lang="en-US" sz="4400" dirty="0">
                <a:solidFill>
                  <a:srgbClr val="FA643F"/>
                </a:solidFill>
                <a:latin typeface="Nanum Gothic Bold"/>
                <a:ea typeface="Nanum Gothic Bold"/>
              </a:rPr>
              <a:t> </a:t>
            </a:r>
            <a:r>
              <a:rPr lang="en-US" sz="4400" dirty="0" err="1">
                <a:solidFill>
                  <a:srgbClr val="FA643F"/>
                </a:solidFill>
                <a:latin typeface="Nanum Gothic Bold"/>
                <a:ea typeface="Nanum Gothic Bold"/>
              </a:rPr>
              <a:t>포함</a:t>
            </a:r>
            <a:r>
              <a:rPr lang="en-US" sz="4400" dirty="0" err="1">
                <a:latin typeface="Nanum Gothic Bold"/>
                <a:ea typeface="Nanum Gothic Bold"/>
              </a:rPr>
              <a:t>되어있는가</a:t>
            </a:r>
            <a:r>
              <a:rPr lang="en-US" sz="4400" dirty="0">
                <a:latin typeface="Nanum Gothic Bold"/>
                <a:ea typeface="Nanum Gothic Bold"/>
              </a:rPr>
              <a:t>?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929044" y="1965961"/>
            <a:ext cx="6746158" cy="7822238"/>
            <a:chOff x="0" y="0"/>
            <a:chExt cx="1776766" cy="20601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776766" cy="2060178"/>
            </a:xfrm>
            <a:custGeom>
              <a:avLst/>
              <a:gdLst/>
              <a:ahLst/>
              <a:cxnLst/>
              <a:rect l="l" t="t" r="r" b="b"/>
              <a:pathLst>
                <a:path w="1776766" h="2060178">
                  <a:moveTo>
                    <a:pt x="58528" y="0"/>
                  </a:moveTo>
                  <a:lnTo>
                    <a:pt x="1718238" y="0"/>
                  </a:lnTo>
                  <a:cubicBezTo>
                    <a:pt x="1750562" y="0"/>
                    <a:pt x="1776766" y="26204"/>
                    <a:pt x="1776766" y="58528"/>
                  </a:cubicBezTo>
                  <a:lnTo>
                    <a:pt x="1776766" y="2001650"/>
                  </a:lnTo>
                  <a:cubicBezTo>
                    <a:pt x="1776766" y="2017172"/>
                    <a:pt x="1770599" y="2032059"/>
                    <a:pt x="1759623" y="2043035"/>
                  </a:cubicBezTo>
                  <a:cubicBezTo>
                    <a:pt x="1748647" y="2054011"/>
                    <a:pt x="1733760" y="2060178"/>
                    <a:pt x="1718238" y="2060178"/>
                  </a:cubicBezTo>
                  <a:lnTo>
                    <a:pt x="58528" y="2060178"/>
                  </a:lnTo>
                  <a:cubicBezTo>
                    <a:pt x="43005" y="2060178"/>
                    <a:pt x="28118" y="2054011"/>
                    <a:pt x="17142" y="2043035"/>
                  </a:cubicBezTo>
                  <a:cubicBezTo>
                    <a:pt x="6166" y="2032059"/>
                    <a:pt x="0" y="2017172"/>
                    <a:pt x="0" y="2001650"/>
                  </a:cubicBezTo>
                  <a:lnTo>
                    <a:pt x="0" y="58528"/>
                  </a:lnTo>
                  <a:cubicBezTo>
                    <a:pt x="0" y="43005"/>
                    <a:pt x="6166" y="28118"/>
                    <a:pt x="17142" y="17142"/>
                  </a:cubicBezTo>
                  <a:cubicBezTo>
                    <a:pt x="28118" y="6166"/>
                    <a:pt x="43005" y="0"/>
                    <a:pt x="5852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57150"/>
              <a:ext cx="1776766" cy="211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V="1">
            <a:off x="12302174" y="3246258"/>
            <a:ext cx="3999899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302401" y="2488478"/>
            <a:ext cx="10385259" cy="2317686"/>
          </a:xfrm>
          <a:custGeom>
            <a:avLst/>
            <a:gdLst/>
            <a:ahLst/>
            <a:cxnLst/>
            <a:rect l="l" t="t" r="r" b="b"/>
            <a:pathLst>
              <a:path w="10385259" h="2317686">
                <a:moveTo>
                  <a:pt x="0" y="0"/>
                </a:moveTo>
                <a:lnTo>
                  <a:pt x="10385259" y="0"/>
                </a:lnTo>
                <a:lnTo>
                  <a:pt x="10385259" y="2317686"/>
                </a:lnTo>
                <a:lnTo>
                  <a:pt x="0" y="23176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302401" y="5092105"/>
            <a:ext cx="10303451" cy="4499858"/>
          </a:xfrm>
          <a:custGeom>
            <a:avLst/>
            <a:gdLst/>
            <a:ahLst/>
            <a:cxnLst/>
            <a:rect l="l" t="t" r="r" b="b"/>
            <a:pathLst>
              <a:path w="10303451" h="4499858">
                <a:moveTo>
                  <a:pt x="0" y="0"/>
                </a:moveTo>
                <a:lnTo>
                  <a:pt x="10303451" y="0"/>
                </a:lnTo>
                <a:lnTo>
                  <a:pt x="10303451" y="4499858"/>
                </a:lnTo>
                <a:lnTo>
                  <a:pt x="0" y="44998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886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12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777528" y="2421803"/>
            <a:ext cx="304919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FA643F"/>
                </a:solidFill>
                <a:ea typeface="Nanum Gothic Bold"/>
              </a:rPr>
              <a:t>재난문자의</a:t>
            </a:r>
            <a:r>
              <a:rPr lang="en-US" sz="3499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3499" dirty="0" err="1">
                <a:solidFill>
                  <a:srgbClr val="FA643F"/>
                </a:solidFill>
                <a:ea typeface="Nanum Gothic Bold"/>
              </a:rPr>
              <a:t>한계</a:t>
            </a:r>
            <a:endParaRPr lang="en-US" sz="3499" dirty="0">
              <a:solidFill>
                <a:srgbClr val="FA643F"/>
              </a:solidFill>
              <a:ea typeface="Nanum Gothic Bold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0929044" y="3778744"/>
            <a:ext cx="6746158" cy="53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2" dirty="0">
                <a:solidFill>
                  <a:srgbClr val="DB1B32"/>
                </a:solidFill>
                <a:latin typeface="Nanum Gothic Bold"/>
                <a:ea typeface="Nanum Gothic Bold"/>
              </a:rPr>
              <a:t>[</a:t>
            </a:r>
            <a:r>
              <a:rPr lang="en-US" sz="3042" dirty="0" err="1">
                <a:solidFill>
                  <a:srgbClr val="DB1B32"/>
                </a:solidFill>
                <a:latin typeface="Nanum Gothic Bold"/>
                <a:ea typeface="Nanum Gothic Bold"/>
              </a:rPr>
              <a:t>재난문자에는</a:t>
            </a:r>
            <a:r>
              <a:rPr lang="en-US" sz="3042" dirty="0">
                <a:solidFill>
                  <a:srgbClr val="DB1B32"/>
                </a:solidFill>
                <a:latin typeface="Nanum Gothic Bold"/>
                <a:ea typeface="Nanum Gothic Bold"/>
              </a:rPr>
              <a:t> </a:t>
            </a:r>
            <a:r>
              <a:rPr lang="en-US" sz="3042" dirty="0" err="1">
                <a:solidFill>
                  <a:srgbClr val="DB1B32"/>
                </a:solidFill>
                <a:latin typeface="Nanum Gothic Bold"/>
                <a:ea typeface="Nanum Gothic Bold"/>
              </a:rPr>
              <a:t>글자수</a:t>
            </a:r>
            <a:r>
              <a:rPr lang="en-US" sz="3042" dirty="0">
                <a:solidFill>
                  <a:srgbClr val="DB1B32"/>
                </a:solidFill>
                <a:latin typeface="Nanum Gothic Bold"/>
                <a:ea typeface="Nanum Gothic Bold"/>
              </a:rPr>
              <a:t> </a:t>
            </a:r>
            <a:r>
              <a:rPr lang="en-US" sz="3042" dirty="0" err="1">
                <a:solidFill>
                  <a:srgbClr val="DB1B32"/>
                </a:solidFill>
                <a:latin typeface="Nanum Gothic Bold"/>
                <a:ea typeface="Nanum Gothic Bold"/>
              </a:rPr>
              <a:t>제한이</a:t>
            </a:r>
            <a:r>
              <a:rPr lang="en-US" sz="3042" dirty="0">
                <a:solidFill>
                  <a:srgbClr val="DB1B32"/>
                </a:solidFill>
                <a:latin typeface="Nanum Gothic Bold"/>
                <a:ea typeface="Nanum Gothic Bold"/>
              </a:rPr>
              <a:t> </a:t>
            </a:r>
            <a:r>
              <a:rPr lang="en-US" sz="3042" dirty="0" err="1">
                <a:solidFill>
                  <a:srgbClr val="DB1B32"/>
                </a:solidFill>
                <a:latin typeface="Nanum Gothic Bold"/>
                <a:ea typeface="Nanum Gothic Bold"/>
              </a:rPr>
              <a:t>있다</a:t>
            </a:r>
            <a:r>
              <a:rPr lang="en-US" sz="3042" dirty="0">
                <a:solidFill>
                  <a:srgbClr val="DB1B32"/>
                </a:solidFill>
                <a:latin typeface="Nanum Gothic Bold"/>
                <a:ea typeface="Nanum Gothic Bold"/>
              </a:rPr>
              <a:t>]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1201401" y="4998462"/>
            <a:ext cx="6180596" cy="1353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9012" lvl="1" indent="-274506" algn="just">
              <a:lnSpc>
                <a:spcPts val="3560"/>
              </a:lnSpc>
              <a:buFont typeface="Arial"/>
              <a:buChar char="•"/>
            </a:pP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현재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문자메세지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시스템상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용량을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초과하지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않으려면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재난문자에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latin typeface="Nanum Gothic Bold"/>
                <a:ea typeface="Nanum Gothic Bold"/>
              </a:rPr>
              <a:t>중요</a:t>
            </a:r>
            <a:r>
              <a:rPr lang="en-US" sz="2542" dirty="0">
                <a:solidFill>
                  <a:srgbClr val="FA643F"/>
                </a:solidFill>
                <a:latin typeface="Nanum Gothic Bold"/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latin typeface="Nanum Gothic Bold"/>
                <a:ea typeface="Nanum Gothic Bold"/>
              </a:rPr>
              <a:t>내용</a:t>
            </a:r>
            <a:r>
              <a:rPr lang="en-US" sz="2542" dirty="0">
                <a:solidFill>
                  <a:srgbClr val="FA643F"/>
                </a:solidFill>
                <a:latin typeface="Nanum Gothic Bold"/>
                <a:ea typeface="Nanum Gothic Bold"/>
              </a:rPr>
              <a:t>(=</a:t>
            </a:r>
            <a:r>
              <a:rPr lang="en-US" sz="2542" dirty="0" err="1">
                <a:solidFill>
                  <a:srgbClr val="FA643F"/>
                </a:solidFill>
                <a:latin typeface="Nanum Gothic Bold"/>
                <a:ea typeface="Nanum Gothic Bold"/>
              </a:rPr>
              <a:t>행동요령</a:t>
            </a:r>
            <a:r>
              <a:rPr lang="en-US" sz="2542" dirty="0">
                <a:solidFill>
                  <a:srgbClr val="FA643F"/>
                </a:solidFill>
                <a:latin typeface="Nanum Gothic Bold"/>
                <a:ea typeface="Nanum Gothic Bold"/>
              </a:rPr>
              <a:t>)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이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빠질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수 </a:t>
            </a:r>
            <a:r>
              <a:rPr lang="en-US" sz="25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밖에</a:t>
            </a:r>
            <a:r>
              <a:rPr lang="en-US" sz="25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없음</a:t>
            </a:r>
            <a:endParaRPr lang="en-US" sz="2542" dirty="0">
              <a:solidFill>
                <a:srgbClr val="000000"/>
              </a:solidFill>
              <a:latin typeface="Nanum Gothic Bold"/>
              <a:ea typeface="Nanum Goth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201401" y="7039830"/>
            <a:ext cx="6180595" cy="12741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27422" lvl="1" indent="-263711" algn="just">
              <a:lnSpc>
                <a:spcPts val="3420"/>
              </a:lnSpc>
              <a:buFont typeface="Arial"/>
              <a:buChar char="•"/>
            </a:pP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글자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수를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초과한다면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‘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멀티미디어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메세지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’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서비스로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전환되거나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재난문자가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2개로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나눠서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전송되는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문제가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발생</a:t>
            </a:r>
            <a:endParaRPr lang="en-US" sz="2442" dirty="0">
              <a:solidFill>
                <a:srgbClr val="000000"/>
              </a:solidFill>
              <a:latin typeface="Nanum Gothic Bold"/>
              <a:ea typeface="Nanum Gothic Bold"/>
            </a:endParaRPr>
          </a:p>
        </p:txBody>
      </p:sp>
      <p:sp>
        <p:nvSpPr>
          <p:cNvPr id="13" name="AutoShape 13"/>
          <p:cNvSpPr/>
          <p:nvPr/>
        </p:nvSpPr>
        <p:spPr>
          <a:xfrm>
            <a:off x="3404128" y="886777"/>
            <a:ext cx="13977868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645134" y="635953"/>
            <a:ext cx="2976317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002 문제 정의 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04128" y="886777"/>
            <a:ext cx="13987393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45134" y="6724234"/>
            <a:ext cx="6994302" cy="1658314"/>
          </a:xfrm>
          <a:custGeom>
            <a:avLst/>
            <a:gdLst/>
            <a:ahLst/>
            <a:cxnLst/>
            <a:rect l="l" t="t" r="r" b="b"/>
            <a:pathLst>
              <a:path w="6994302" h="1658314">
                <a:moveTo>
                  <a:pt x="0" y="0"/>
                </a:moveTo>
                <a:lnTo>
                  <a:pt x="6994302" y="0"/>
                </a:lnTo>
                <a:lnTo>
                  <a:pt x="6994302" y="1658313"/>
                </a:lnTo>
                <a:lnTo>
                  <a:pt x="0" y="165831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06" t="-2912" r="-806" b="-312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5089624" y="5143500"/>
            <a:ext cx="887058" cy="1209259"/>
            <a:chOff x="0" y="0"/>
            <a:chExt cx="600296" cy="81833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0296" cy="818338"/>
            </a:xfrm>
            <a:custGeom>
              <a:avLst/>
              <a:gdLst/>
              <a:ahLst/>
              <a:cxnLst/>
              <a:rect l="l" t="t" r="r" b="b"/>
              <a:pathLst>
                <a:path w="600296" h="818338">
                  <a:moveTo>
                    <a:pt x="300148" y="818338"/>
                  </a:moveTo>
                  <a:lnTo>
                    <a:pt x="0" y="411938"/>
                  </a:lnTo>
                  <a:lnTo>
                    <a:pt x="203200" y="411938"/>
                  </a:lnTo>
                  <a:lnTo>
                    <a:pt x="203200" y="0"/>
                  </a:lnTo>
                  <a:lnTo>
                    <a:pt x="397096" y="0"/>
                  </a:lnTo>
                  <a:lnTo>
                    <a:pt x="397096" y="411938"/>
                  </a:lnTo>
                  <a:lnTo>
                    <a:pt x="600296" y="411938"/>
                  </a:lnTo>
                  <a:lnTo>
                    <a:pt x="300148" y="818338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200" y="-57150"/>
              <a:ext cx="193896" cy="7738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929044" y="1982429"/>
            <a:ext cx="6746158" cy="7822238"/>
            <a:chOff x="0" y="0"/>
            <a:chExt cx="1776766" cy="20601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776766" cy="2060178"/>
            </a:xfrm>
            <a:custGeom>
              <a:avLst/>
              <a:gdLst/>
              <a:ahLst/>
              <a:cxnLst/>
              <a:rect l="l" t="t" r="r" b="b"/>
              <a:pathLst>
                <a:path w="1776766" h="2060178">
                  <a:moveTo>
                    <a:pt x="58528" y="0"/>
                  </a:moveTo>
                  <a:lnTo>
                    <a:pt x="1718238" y="0"/>
                  </a:lnTo>
                  <a:cubicBezTo>
                    <a:pt x="1750562" y="0"/>
                    <a:pt x="1776766" y="26204"/>
                    <a:pt x="1776766" y="58528"/>
                  </a:cubicBezTo>
                  <a:lnTo>
                    <a:pt x="1776766" y="2001650"/>
                  </a:lnTo>
                  <a:cubicBezTo>
                    <a:pt x="1776766" y="2017172"/>
                    <a:pt x="1770599" y="2032059"/>
                    <a:pt x="1759623" y="2043035"/>
                  </a:cubicBezTo>
                  <a:cubicBezTo>
                    <a:pt x="1748647" y="2054011"/>
                    <a:pt x="1733760" y="2060178"/>
                    <a:pt x="1718238" y="2060178"/>
                  </a:cubicBezTo>
                  <a:lnTo>
                    <a:pt x="58528" y="2060178"/>
                  </a:lnTo>
                  <a:cubicBezTo>
                    <a:pt x="43005" y="2060178"/>
                    <a:pt x="28118" y="2054011"/>
                    <a:pt x="17142" y="2043035"/>
                  </a:cubicBezTo>
                  <a:cubicBezTo>
                    <a:pt x="6166" y="2032059"/>
                    <a:pt x="0" y="2017172"/>
                    <a:pt x="0" y="2001650"/>
                  </a:cubicBezTo>
                  <a:lnTo>
                    <a:pt x="0" y="58528"/>
                  </a:lnTo>
                  <a:cubicBezTo>
                    <a:pt x="0" y="43005"/>
                    <a:pt x="6166" y="28118"/>
                    <a:pt x="17142" y="17142"/>
                  </a:cubicBezTo>
                  <a:cubicBezTo>
                    <a:pt x="28118" y="6166"/>
                    <a:pt x="43005" y="0"/>
                    <a:pt x="5852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776766" cy="211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645134" y="2488478"/>
            <a:ext cx="9957327" cy="2285131"/>
          </a:xfrm>
          <a:custGeom>
            <a:avLst/>
            <a:gdLst/>
            <a:ahLst/>
            <a:cxnLst/>
            <a:rect l="l" t="t" r="r" b="b"/>
            <a:pathLst>
              <a:path w="9957327" h="2285131">
                <a:moveTo>
                  <a:pt x="0" y="0"/>
                </a:moveTo>
                <a:lnTo>
                  <a:pt x="9957326" y="0"/>
                </a:lnTo>
                <a:lnTo>
                  <a:pt x="9957326" y="2285130"/>
                </a:lnTo>
                <a:lnTo>
                  <a:pt x="0" y="22851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7424" t="-34774" r="-8675" b="-4229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AutoShape 11"/>
          <p:cNvSpPr/>
          <p:nvPr/>
        </p:nvSpPr>
        <p:spPr>
          <a:xfrm flipV="1">
            <a:off x="12302174" y="3246258"/>
            <a:ext cx="3999899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Freeform 12"/>
          <p:cNvSpPr/>
          <p:nvPr/>
        </p:nvSpPr>
        <p:spPr>
          <a:xfrm>
            <a:off x="3385063" y="7943434"/>
            <a:ext cx="7014180" cy="1610003"/>
          </a:xfrm>
          <a:custGeom>
            <a:avLst/>
            <a:gdLst/>
            <a:ahLst/>
            <a:cxnLst/>
            <a:rect l="l" t="t" r="r" b="b"/>
            <a:pathLst>
              <a:path w="7014180" h="1610003">
                <a:moveTo>
                  <a:pt x="0" y="0"/>
                </a:moveTo>
                <a:lnTo>
                  <a:pt x="7014180" y="0"/>
                </a:lnTo>
                <a:lnTo>
                  <a:pt x="7014180" y="1610002"/>
                </a:lnTo>
                <a:lnTo>
                  <a:pt x="0" y="1610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658" b="-265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645134" y="635953"/>
            <a:ext cx="2758994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002 문제 정의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7391521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13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1229313" y="4651920"/>
            <a:ext cx="6162207" cy="8879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9012" lvl="1" indent="-274506" algn="just">
              <a:lnSpc>
                <a:spcPts val="3560"/>
              </a:lnSpc>
              <a:spcBef>
                <a:spcPct val="0"/>
              </a:spcBef>
              <a:buFont typeface="Arial"/>
              <a:buChar char="•"/>
            </a:pP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재난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문자에</a:t>
            </a:r>
            <a:r>
              <a:rPr lang="en-US" sz="2542" dirty="0">
                <a:ea typeface="Nanum Gothic Bold"/>
              </a:rPr>
              <a:t> </a:t>
            </a:r>
            <a:r>
              <a:rPr lang="en-US" sz="2542" dirty="0" err="1">
                <a:ea typeface="Nanum Gothic Bold"/>
              </a:rPr>
              <a:t>인접한</a:t>
            </a:r>
            <a:r>
              <a:rPr lang="en-US" sz="2542" dirty="0"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대피소의</a:t>
            </a:r>
            <a:r>
              <a:rPr lang="en-US" sz="2542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위치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에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대한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내용은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포함되어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있지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않음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 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229313" y="5941010"/>
            <a:ext cx="6162207" cy="1353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9012" lvl="1" indent="-274506" algn="just">
              <a:lnSpc>
                <a:spcPts val="3560"/>
              </a:lnSpc>
              <a:spcBef>
                <a:spcPct val="0"/>
              </a:spcBef>
              <a:buFont typeface="Arial"/>
              <a:buChar char="•"/>
            </a:pP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위급한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상황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속에서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각각의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재난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상황에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대한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인접한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대피소의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위치와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대피소까지의</a:t>
            </a:r>
            <a:r>
              <a:rPr lang="en-US" sz="2542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경로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를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찾아보기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쉽지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않음</a:t>
            </a:r>
            <a:endParaRPr lang="en-US" sz="2542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777528" y="2421803"/>
            <a:ext cx="304919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A643F"/>
                </a:solidFill>
                <a:ea typeface="Nanum Gothic Bold"/>
              </a:rPr>
              <a:t>재난문자의 한계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229313" y="7734300"/>
            <a:ext cx="6162207" cy="8922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9012" lvl="1" indent="-274506" algn="just">
              <a:lnSpc>
                <a:spcPts val="3560"/>
              </a:lnSpc>
              <a:spcBef>
                <a:spcPct val="0"/>
              </a:spcBef>
              <a:buClr>
                <a:schemeClr val="tx1"/>
              </a:buClr>
              <a:buFont typeface="Arial"/>
              <a:buChar char="•"/>
            </a:pP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확실하지</a:t>
            </a:r>
            <a:r>
              <a:rPr lang="en-US" sz="2542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않은</a:t>
            </a:r>
            <a:r>
              <a:rPr lang="en-US" sz="2542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재난문자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에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대피를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하지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않거나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늦게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대응하는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시민들이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많았음</a:t>
            </a:r>
            <a:endParaRPr lang="en-US" sz="2542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0929044" y="3652884"/>
            <a:ext cx="6746158" cy="53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2" dirty="0">
                <a:solidFill>
                  <a:srgbClr val="DB1B32"/>
                </a:solidFill>
                <a:latin typeface="Nanum Gothic Bold"/>
                <a:ea typeface="Nanum Gothic Bold"/>
              </a:rPr>
              <a:t>[</a:t>
            </a:r>
            <a:r>
              <a:rPr lang="en-US" sz="3042" dirty="0" err="1">
                <a:solidFill>
                  <a:srgbClr val="DB1B32"/>
                </a:solidFill>
                <a:latin typeface="Nanum Gothic Bold"/>
                <a:ea typeface="Nanum Gothic Bold"/>
              </a:rPr>
              <a:t>대피소</a:t>
            </a:r>
            <a:r>
              <a:rPr lang="en-US" sz="3042" dirty="0">
                <a:solidFill>
                  <a:srgbClr val="DB1B32"/>
                </a:solidFill>
                <a:latin typeface="Nanum Gothic Bold"/>
                <a:ea typeface="Nanum Gothic Bold"/>
              </a:rPr>
              <a:t> </a:t>
            </a:r>
            <a:r>
              <a:rPr lang="en-US" sz="3042" dirty="0" err="1">
                <a:solidFill>
                  <a:srgbClr val="DB1B32"/>
                </a:solidFill>
                <a:latin typeface="Nanum Gothic Bold"/>
                <a:ea typeface="Nanum Gothic Bold"/>
              </a:rPr>
              <a:t>위치를</a:t>
            </a:r>
            <a:r>
              <a:rPr lang="en-US" sz="3042" dirty="0">
                <a:solidFill>
                  <a:srgbClr val="DB1B32"/>
                </a:solidFill>
                <a:latin typeface="Nanum Gothic Bold"/>
                <a:ea typeface="Nanum Gothic Bold"/>
              </a:rPr>
              <a:t> 알 수 </a:t>
            </a:r>
            <a:r>
              <a:rPr lang="en-US" sz="3042" dirty="0" err="1">
                <a:solidFill>
                  <a:srgbClr val="DB1B32"/>
                </a:solidFill>
                <a:latin typeface="Nanum Gothic Bold"/>
                <a:ea typeface="Nanum Gothic Bold"/>
              </a:rPr>
              <a:t>없음</a:t>
            </a:r>
            <a:r>
              <a:rPr lang="en-US" sz="3042" dirty="0">
                <a:solidFill>
                  <a:srgbClr val="DB1B32"/>
                </a:solidFill>
                <a:latin typeface="Nanum Gothic Bold"/>
                <a:ea typeface="Nanum Gothic Bold"/>
              </a:rPr>
              <a:t>]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04128" y="886777"/>
            <a:ext cx="13987393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929044" y="1982429"/>
            <a:ext cx="6746158" cy="7822238"/>
            <a:chOff x="0" y="0"/>
            <a:chExt cx="1776766" cy="20601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776766" cy="2060178"/>
            </a:xfrm>
            <a:custGeom>
              <a:avLst/>
              <a:gdLst/>
              <a:ahLst/>
              <a:cxnLst/>
              <a:rect l="l" t="t" r="r" b="b"/>
              <a:pathLst>
                <a:path w="1776766" h="2060178">
                  <a:moveTo>
                    <a:pt x="58528" y="0"/>
                  </a:moveTo>
                  <a:lnTo>
                    <a:pt x="1718238" y="0"/>
                  </a:lnTo>
                  <a:cubicBezTo>
                    <a:pt x="1750562" y="0"/>
                    <a:pt x="1776766" y="26204"/>
                    <a:pt x="1776766" y="58528"/>
                  </a:cubicBezTo>
                  <a:lnTo>
                    <a:pt x="1776766" y="2001650"/>
                  </a:lnTo>
                  <a:cubicBezTo>
                    <a:pt x="1776766" y="2017172"/>
                    <a:pt x="1770599" y="2032059"/>
                    <a:pt x="1759623" y="2043035"/>
                  </a:cubicBezTo>
                  <a:cubicBezTo>
                    <a:pt x="1748647" y="2054011"/>
                    <a:pt x="1733760" y="2060178"/>
                    <a:pt x="1718238" y="2060178"/>
                  </a:cubicBezTo>
                  <a:lnTo>
                    <a:pt x="58528" y="2060178"/>
                  </a:lnTo>
                  <a:cubicBezTo>
                    <a:pt x="43005" y="2060178"/>
                    <a:pt x="28118" y="2054011"/>
                    <a:pt x="17142" y="2043035"/>
                  </a:cubicBezTo>
                  <a:cubicBezTo>
                    <a:pt x="6166" y="2032059"/>
                    <a:pt x="0" y="2017172"/>
                    <a:pt x="0" y="2001650"/>
                  </a:cubicBezTo>
                  <a:lnTo>
                    <a:pt x="0" y="58528"/>
                  </a:lnTo>
                  <a:cubicBezTo>
                    <a:pt x="0" y="43005"/>
                    <a:pt x="6166" y="28118"/>
                    <a:pt x="17142" y="17142"/>
                  </a:cubicBezTo>
                  <a:cubicBezTo>
                    <a:pt x="28118" y="6166"/>
                    <a:pt x="43005" y="0"/>
                    <a:pt x="58528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57150"/>
              <a:ext cx="1776766" cy="211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 flipV="1">
            <a:off x="12244731" y="3231971"/>
            <a:ext cx="3999899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634910" y="2170446"/>
            <a:ext cx="9940235" cy="2180200"/>
          </a:xfrm>
          <a:custGeom>
            <a:avLst/>
            <a:gdLst/>
            <a:ahLst/>
            <a:cxnLst/>
            <a:rect l="l" t="t" r="r" b="b"/>
            <a:pathLst>
              <a:path w="9940235" h="2180200">
                <a:moveTo>
                  <a:pt x="0" y="0"/>
                </a:moveTo>
                <a:lnTo>
                  <a:pt x="9940235" y="0"/>
                </a:lnTo>
                <a:lnTo>
                  <a:pt x="9940235" y="2180200"/>
                </a:lnTo>
                <a:lnTo>
                  <a:pt x="0" y="2180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634910" y="4709070"/>
            <a:ext cx="9950460" cy="2325446"/>
          </a:xfrm>
          <a:custGeom>
            <a:avLst/>
            <a:gdLst/>
            <a:ahLst/>
            <a:cxnLst/>
            <a:rect l="l" t="t" r="r" b="b"/>
            <a:pathLst>
              <a:path w="9950460" h="2325446">
                <a:moveTo>
                  <a:pt x="0" y="0"/>
                </a:moveTo>
                <a:lnTo>
                  <a:pt x="9950459" y="0"/>
                </a:lnTo>
                <a:lnTo>
                  <a:pt x="9950459" y="2325445"/>
                </a:lnTo>
                <a:lnTo>
                  <a:pt x="0" y="23254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9" name="Freeform 9"/>
          <p:cNvSpPr/>
          <p:nvPr/>
        </p:nvSpPr>
        <p:spPr>
          <a:xfrm>
            <a:off x="634910" y="7396465"/>
            <a:ext cx="10236691" cy="1774190"/>
          </a:xfrm>
          <a:custGeom>
            <a:avLst/>
            <a:gdLst/>
            <a:ahLst/>
            <a:cxnLst/>
            <a:rect l="l" t="t" r="r" b="b"/>
            <a:pathLst>
              <a:path w="10236691" h="1774190">
                <a:moveTo>
                  <a:pt x="0" y="0"/>
                </a:moveTo>
                <a:lnTo>
                  <a:pt x="10236691" y="0"/>
                </a:lnTo>
                <a:lnTo>
                  <a:pt x="10236691" y="1774190"/>
                </a:lnTo>
                <a:lnTo>
                  <a:pt x="0" y="177419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0" name="TextBox 10"/>
          <p:cNvSpPr txBox="1"/>
          <p:nvPr/>
        </p:nvSpPr>
        <p:spPr>
          <a:xfrm>
            <a:off x="645134" y="635953"/>
            <a:ext cx="2880906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002 문제 정의 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7391521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14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201399" y="5041982"/>
            <a:ext cx="6190121" cy="1353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9012" lvl="1" indent="-274506" algn="just">
              <a:lnSpc>
                <a:spcPts val="3560"/>
              </a:lnSpc>
              <a:spcBef>
                <a:spcPct val="0"/>
              </a:spcBef>
              <a:buFont typeface="Arial"/>
              <a:buChar char="•"/>
            </a:pP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해외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사례를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보면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갑작스러운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재난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발생시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ea typeface="Nanum Gothic Bold"/>
              </a:rPr>
              <a:t>특정</a:t>
            </a:r>
            <a:r>
              <a:rPr lang="en-US" sz="2542" dirty="0">
                <a:ea typeface="Nanum Gothic Bold"/>
              </a:rPr>
              <a:t> </a:t>
            </a:r>
            <a:r>
              <a:rPr lang="en-US" sz="2542" dirty="0" err="1">
                <a:ea typeface="Nanum Gothic Bold"/>
              </a:rPr>
              <a:t>대피소에</a:t>
            </a:r>
            <a:r>
              <a:rPr lang="en-US" sz="2542" dirty="0"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인원이</a:t>
            </a:r>
            <a:r>
              <a:rPr lang="en-US" sz="2542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집중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되어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대피소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수용</a:t>
            </a:r>
            <a:r>
              <a:rPr lang="en-US" sz="2542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인원이</a:t>
            </a:r>
            <a:r>
              <a:rPr lang="en-US" sz="2542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초과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되는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경우가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있었음</a:t>
            </a:r>
            <a:endParaRPr lang="en-US" sz="2542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720085" y="2407515"/>
            <a:ext cx="3049191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FA643F"/>
                </a:solidFill>
                <a:ea typeface="Nanum Gothic Bold"/>
              </a:rPr>
              <a:t>재난문자의 한계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201400" y="7029560"/>
            <a:ext cx="6190121" cy="1353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49012" lvl="1" indent="-274506" algn="just">
              <a:lnSpc>
                <a:spcPts val="3560"/>
              </a:lnSpc>
              <a:spcBef>
                <a:spcPct val="0"/>
              </a:spcBef>
              <a:buFont typeface="Arial"/>
              <a:buChar char="•"/>
            </a:pP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근처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대피소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수용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인원이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초과될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경우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들어갈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수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없거나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구조</a:t>
            </a:r>
            <a:r>
              <a:rPr lang="en-US" sz="2542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FA643F"/>
                </a:solidFill>
                <a:ea typeface="Nanum Gothic Bold"/>
              </a:rPr>
              <a:t>시간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이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늘어나는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문제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발생</a:t>
            </a:r>
            <a:r>
              <a:rPr lang="en-US" sz="25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542" dirty="0" err="1">
                <a:solidFill>
                  <a:srgbClr val="000000"/>
                </a:solidFill>
                <a:ea typeface="Nanum Gothic Bold"/>
              </a:rPr>
              <a:t>가능성</a:t>
            </a:r>
            <a:endParaRPr lang="en-US" sz="2542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0929044" y="3818335"/>
            <a:ext cx="6746158" cy="532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60"/>
              </a:lnSpc>
              <a:spcBef>
                <a:spcPct val="0"/>
              </a:spcBef>
            </a:pPr>
            <a:r>
              <a:rPr lang="en-US" sz="3042">
                <a:solidFill>
                  <a:srgbClr val="DB1B32"/>
                </a:solidFill>
                <a:latin typeface="Nanum Gothic Bold"/>
                <a:ea typeface="Nanum Gothic Bold"/>
              </a:rPr>
              <a:t>[이동하려는 대피소 상황을 알 수 없음]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04128" y="886777"/>
            <a:ext cx="13977868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180100" y="4868409"/>
            <a:ext cx="1927801" cy="2062234"/>
            <a:chOff x="0" y="0"/>
            <a:chExt cx="687066" cy="7349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7066" cy="734978"/>
            </a:xfrm>
            <a:custGeom>
              <a:avLst/>
              <a:gdLst/>
              <a:ahLst/>
              <a:cxnLst/>
              <a:rect l="l" t="t" r="r" b="b"/>
              <a:pathLst>
                <a:path w="687066" h="734978">
                  <a:moveTo>
                    <a:pt x="343533" y="734978"/>
                  </a:moveTo>
                  <a:lnTo>
                    <a:pt x="0" y="328578"/>
                  </a:lnTo>
                  <a:lnTo>
                    <a:pt x="203200" y="328578"/>
                  </a:lnTo>
                  <a:lnTo>
                    <a:pt x="203200" y="0"/>
                  </a:lnTo>
                  <a:lnTo>
                    <a:pt x="483866" y="0"/>
                  </a:lnTo>
                  <a:lnTo>
                    <a:pt x="483866" y="328578"/>
                  </a:lnTo>
                  <a:lnTo>
                    <a:pt x="687066" y="328578"/>
                  </a:lnTo>
                  <a:lnTo>
                    <a:pt x="343533" y="734978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3200" y="-57150"/>
              <a:ext cx="280666" cy="69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3691745" y="7371683"/>
            <a:ext cx="10904510" cy="2125397"/>
            <a:chOff x="0" y="0"/>
            <a:chExt cx="2885087" cy="562332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885087" cy="562332"/>
            </a:xfrm>
            <a:custGeom>
              <a:avLst/>
              <a:gdLst/>
              <a:ahLst/>
              <a:cxnLst/>
              <a:rect l="l" t="t" r="r" b="b"/>
              <a:pathLst>
                <a:path w="2885087" h="562332">
                  <a:moveTo>
                    <a:pt x="2681887" y="0"/>
                  </a:moveTo>
                  <a:cubicBezTo>
                    <a:pt x="2794111" y="0"/>
                    <a:pt x="2885087" y="125882"/>
                    <a:pt x="2885087" y="281166"/>
                  </a:cubicBezTo>
                  <a:cubicBezTo>
                    <a:pt x="2885087" y="436450"/>
                    <a:pt x="2794111" y="562332"/>
                    <a:pt x="2681887" y="562332"/>
                  </a:cubicBezTo>
                  <a:lnTo>
                    <a:pt x="203200" y="562332"/>
                  </a:lnTo>
                  <a:cubicBezTo>
                    <a:pt x="90976" y="562332"/>
                    <a:pt x="0" y="436450"/>
                    <a:pt x="0" y="281166"/>
                  </a:cubicBezTo>
                  <a:cubicBezTo>
                    <a:pt x="0" y="125882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885087" cy="6194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5134" y="635953"/>
            <a:ext cx="2976317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002 문제 정의 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15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179429" y="1883666"/>
            <a:ext cx="11929142" cy="168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5"/>
              </a:lnSpc>
            </a:pPr>
            <a:r>
              <a:rPr lang="en-US" sz="4854">
                <a:solidFill>
                  <a:srgbClr val="000000"/>
                </a:solidFill>
                <a:ea typeface="Nanum Gothic Bold"/>
              </a:rPr>
              <a:t>재난문자만으로 재난에 대처하기에는</a:t>
            </a:r>
          </a:p>
          <a:p>
            <a:pPr algn="ctr">
              <a:lnSpc>
                <a:spcPts val="6795"/>
              </a:lnSpc>
            </a:pPr>
            <a:r>
              <a:rPr lang="en-US" sz="4854">
                <a:solidFill>
                  <a:srgbClr val="000000"/>
                </a:solidFill>
                <a:ea typeface="Nanum Gothic Bold"/>
              </a:rPr>
              <a:t>정보가 부족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5172994" y="7596726"/>
            <a:ext cx="7942012" cy="158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000000"/>
                </a:solidFill>
                <a:ea typeface="Nanum Gothic Bold"/>
              </a:rPr>
              <a:t>재난 상황의 신속한 대응을 위한</a:t>
            </a:r>
            <a:r>
              <a:rPr lang="en-US" sz="4542">
                <a:solidFill>
                  <a:srgbClr val="FA643F"/>
                </a:solidFill>
                <a:ea typeface="Nanum Gothic Bold"/>
              </a:rPr>
              <a:t>구체적인 정보</a:t>
            </a:r>
            <a:r>
              <a:rPr lang="en-US" sz="4542">
                <a:solidFill>
                  <a:srgbClr val="000000"/>
                </a:solidFill>
                <a:latin typeface="Nanum Gothic Bold"/>
                <a:ea typeface="Nanum Gothic Bold"/>
              </a:rPr>
              <a:t> 제공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05316" y="1598306"/>
            <a:ext cx="3203502" cy="167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69"/>
              </a:lnSpc>
            </a:pPr>
            <a:r>
              <a:rPr lang="en-US" sz="11790">
                <a:solidFill>
                  <a:srgbClr val="FA643F"/>
                </a:solidFill>
                <a:latin typeface="Nanum Gothic Bold"/>
              </a:rPr>
              <a:t>003</a:t>
            </a:r>
          </a:p>
        </p:txBody>
      </p:sp>
      <p:sp>
        <p:nvSpPr>
          <p:cNvPr id="4" name="AutoShape 4"/>
          <p:cNvSpPr/>
          <p:nvPr/>
        </p:nvSpPr>
        <p:spPr>
          <a:xfrm>
            <a:off x="1505316" y="4332623"/>
            <a:ext cx="7941617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505316" y="2946302"/>
            <a:ext cx="2877510" cy="138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7"/>
              </a:lnSpc>
              <a:spcBef>
                <a:spcPct val="0"/>
              </a:spcBef>
            </a:pPr>
            <a:r>
              <a:rPr lang="en-US" sz="8034">
                <a:solidFill>
                  <a:srgbClr val="000000"/>
                </a:solidFill>
                <a:ea typeface="Nanum Gothic Bold"/>
              </a:rPr>
              <a:t>해결책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000090" y="9764787"/>
            <a:ext cx="1287910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-16/50-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134" y="635953"/>
            <a:ext cx="2317496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003 해결책</a:t>
            </a:r>
          </a:p>
        </p:txBody>
      </p:sp>
      <p:sp>
        <p:nvSpPr>
          <p:cNvPr id="3" name="AutoShape 3"/>
          <p:cNvSpPr/>
          <p:nvPr/>
        </p:nvSpPr>
        <p:spPr>
          <a:xfrm>
            <a:off x="2962630" y="872490"/>
            <a:ext cx="14419367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17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455177" y="2030985"/>
            <a:ext cx="7063970" cy="7121875"/>
            <a:chOff x="0" y="0"/>
            <a:chExt cx="806192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06192" cy="812800"/>
            </a:xfrm>
            <a:custGeom>
              <a:avLst/>
              <a:gdLst/>
              <a:ahLst/>
              <a:cxnLst/>
              <a:rect l="l" t="t" r="r" b="b"/>
              <a:pathLst>
                <a:path w="806192" h="812800">
                  <a:moveTo>
                    <a:pt x="403096" y="0"/>
                  </a:moveTo>
                  <a:cubicBezTo>
                    <a:pt x="180472" y="0"/>
                    <a:pt x="0" y="181951"/>
                    <a:pt x="0" y="406400"/>
                  </a:cubicBezTo>
                  <a:cubicBezTo>
                    <a:pt x="0" y="630849"/>
                    <a:pt x="180472" y="812800"/>
                    <a:pt x="403096" y="812800"/>
                  </a:cubicBezTo>
                  <a:cubicBezTo>
                    <a:pt x="625719" y="812800"/>
                    <a:pt x="806192" y="630849"/>
                    <a:pt x="806192" y="406400"/>
                  </a:cubicBezTo>
                  <a:cubicBezTo>
                    <a:pt x="806192" y="181951"/>
                    <a:pt x="625719" y="0"/>
                    <a:pt x="40309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5580" y="19050"/>
              <a:ext cx="655031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2971155" y="2950378"/>
            <a:ext cx="2032006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FA643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 BE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645134" y="2030985"/>
            <a:ext cx="7225422" cy="7121875"/>
            <a:chOff x="0" y="0"/>
            <a:chExt cx="824618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24618" cy="812800"/>
            </a:xfrm>
            <a:custGeom>
              <a:avLst/>
              <a:gdLst/>
              <a:ahLst/>
              <a:cxnLst/>
              <a:rect l="l" t="t" r="r" b="b"/>
              <a:pathLst>
                <a:path w="824618" h="812800">
                  <a:moveTo>
                    <a:pt x="412309" y="0"/>
                  </a:moveTo>
                  <a:cubicBezTo>
                    <a:pt x="184597" y="0"/>
                    <a:pt x="0" y="181951"/>
                    <a:pt x="0" y="406400"/>
                  </a:cubicBezTo>
                  <a:cubicBezTo>
                    <a:pt x="0" y="630849"/>
                    <a:pt x="184597" y="812800"/>
                    <a:pt x="412309" y="812800"/>
                  </a:cubicBezTo>
                  <a:cubicBezTo>
                    <a:pt x="640021" y="812800"/>
                    <a:pt x="824618" y="630849"/>
                    <a:pt x="824618" y="406400"/>
                  </a:cubicBezTo>
                  <a:cubicBezTo>
                    <a:pt x="824618" y="181951"/>
                    <a:pt x="640021" y="0"/>
                    <a:pt x="412309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7308" y="19050"/>
              <a:ext cx="670002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229145" y="2950378"/>
            <a:ext cx="20574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FA643F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 IS</a:t>
            </a:r>
          </a:p>
        </p:txBody>
      </p:sp>
      <p:grpSp>
        <p:nvGrpSpPr>
          <p:cNvPr id="13" name="Group 13"/>
          <p:cNvGrpSpPr/>
          <p:nvPr/>
        </p:nvGrpSpPr>
        <p:grpSpPr>
          <a:xfrm rot="-5400000">
            <a:off x="8363946" y="4623657"/>
            <a:ext cx="1768901" cy="1936530"/>
            <a:chOff x="0" y="0"/>
            <a:chExt cx="812800" cy="8898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89825"/>
            </a:xfrm>
            <a:custGeom>
              <a:avLst/>
              <a:gdLst/>
              <a:ahLst/>
              <a:cxnLst/>
              <a:rect l="l" t="t" r="r" b="b"/>
              <a:pathLst>
                <a:path w="812800" h="889825">
                  <a:moveTo>
                    <a:pt x="406400" y="889825"/>
                  </a:moveTo>
                  <a:lnTo>
                    <a:pt x="0" y="483425"/>
                  </a:lnTo>
                  <a:lnTo>
                    <a:pt x="203200" y="483425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83425"/>
                  </a:lnTo>
                  <a:lnTo>
                    <a:pt x="812800" y="483425"/>
                  </a:lnTo>
                  <a:lnTo>
                    <a:pt x="406400" y="889825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3200" y="-57150"/>
              <a:ext cx="406400" cy="845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1252842" y="4203984"/>
            <a:ext cx="5468631" cy="4281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8"/>
              </a:lnSpc>
            </a:pP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발송된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FA643F"/>
                </a:solidFill>
                <a:ea typeface="Nanum Gothic Bold"/>
              </a:rPr>
              <a:t>재난문자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의</a:t>
            </a:r>
            <a:endParaRPr lang="en-US" sz="2448" dirty="0">
              <a:solidFill>
                <a:srgbClr val="000000"/>
              </a:solidFill>
              <a:ea typeface="Nanum Gothic Bold"/>
            </a:endParaRPr>
          </a:p>
          <a:p>
            <a:pPr algn="ctr">
              <a:lnSpc>
                <a:spcPts val="3428"/>
              </a:lnSpc>
            </a:pPr>
            <a:r>
              <a:rPr lang="en-US" sz="2448" dirty="0" err="1">
                <a:solidFill>
                  <a:srgbClr val="FA643F"/>
                </a:solidFill>
                <a:ea typeface="Nanum Gothic Bold"/>
              </a:rPr>
              <a:t>상응하는</a:t>
            </a:r>
            <a:r>
              <a:rPr lang="en-US" sz="2448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FA643F"/>
                </a:solidFill>
                <a:ea typeface="Nanum Gothic Bold"/>
              </a:rPr>
              <a:t>메뉴얼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을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즉각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제시</a:t>
            </a:r>
            <a:endParaRPr lang="en-US" sz="2448" dirty="0">
              <a:solidFill>
                <a:srgbClr val="000000"/>
              </a:solidFill>
              <a:ea typeface="Nanum Gothic Bold"/>
            </a:endParaRPr>
          </a:p>
          <a:p>
            <a:pPr algn="ctr">
              <a:lnSpc>
                <a:spcPts val="3428"/>
              </a:lnSpc>
            </a:pPr>
            <a:r>
              <a:rPr lang="en-US" sz="2448" dirty="0">
                <a:solidFill>
                  <a:srgbClr val="000000"/>
                </a:solidFill>
                <a:latin typeface="Nanum Gothic Bold"/>
              </a:rPr>
              <a:t>+</a:t>
            </a:r>
          </a:p>
          <a:p>
            <a:pPr algn="ctr">
              <a:lnSpc>
                <a:spcPts val="3428"/>
              </a:lnSpc>
            </a:pP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실시간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대피소의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혼잡도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FA643F"/>
                </a:solidFill>
                <a:ea typeface="Nanum Gothic Bold"/>
              </a:rPr>
              <a:t>예측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하고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</a:p>
          <a:p>
            <a:pPr algn="ctr">
              <a:lnSpc>
                <a:spcPts val="3428"/>
              </a:lnSpc>
            </a:pP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경로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생성시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반영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 </a:t>
            </a:r>
          </a:p>
          <a:p>
            <a:pPr algn="ctr">
              <a:lnSpc>
                <a:spcPts val="3428"/>
              </a:lnSpc>
            </a:pPr>
            <a:r>
              <a:rPr lang="en-US" sz="2448" dirty="0">
                <a:solidFill>
                  <a:srgbClr val="000000"/>
                </a:solidFill>
                <a:latin typeface="Nanum Gothic Bold"/>
              </a:rPr>
              <a:t>+</a:t>
            </a:r>
          </a:p>
          <a:p>
            <a:pPr algn="ctr">
              <a:lnSpc>
                <a:spcPts val="3428"/>
              </a:lnSpc>
            </a:pP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추가적인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상황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정보를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챗봇에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입력</a:t>
            </a:r>
            <a:r>
              <a:rPr lang="en-US" sz="2448" dirty="0">
                <a:solidFill>
                  <a:srgbClr val="000000"/>
                </a:solidFill>
                <a:ea typeface="Nanum Gothic Bold"/>
              </a:rPr>
              <a:t> 시</a:t>
            </a:r>
          </a:p>
          <a:p>
            <a:pPr algn="ctr">
              <a:lnSpc>
                <a:spcPts val="3428"/>
              </a:lnSpc>
            </a:pPr>
            <a:r>
              <a:rPr lang="en-US" sz="2448" dirty="0" err="1">
                <a:solidFill>
                  <a:srgbClr val="FA643F"/>
                </a:solidFill>
                <a:ea typeface="Nanum Gothic Bold"/>
              </a:rPr>
              <a:t>즉각적인</a:t>
            </a:r>
            <a:r>
              <a:rPr lang="en-US" sz="2448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FA643F"/>
                </a:solidFill>
                <a:ea typeface="Nanum Gothic Bold"/>
              </a:rPr>
              <a:t>행동요령</a:t>
            </a:r>
            <a:r>
              <a:rPr lang="en-US" sz="2448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448" dirty="0" err="1">
                <a:solidFill>
                  <a:srgbClr val="000000"/>
                </a:solidFill>
                <a:ea typeface="Nanum Gothic Bold"/>
              </a:rPr>
              <a:t>출력</a:t>
            </a:r>
            <a:endParaRPr lang="en-US" sz="2448" dirty="0">
              <a:solidFill>
                <a:srgbClr val="000000"/>
              </a:solidFill>
              <a:ea typeface="Nanum Gothic Bold"/>
            </a:endParaRPr>
          </a:p>
          <a:p>
            <a:pPr algn="ctr">
              <a:lnSpc>
                <a:spcPts val="3428"/>
              </a:lnSpc>
            </a:pPr>
            <a:endParaRPr lang="en-US" sz="2448" dirty="0">
              <a:solidFill>
                <a:srgbClr val="000000"/>
              </a:solidFill>
              <a:ea typeface="Nanum Gothic Bold"/>
            </a:endParaRPr>
          </a:p>
          <a:p>
            <a:pPr algn="ctr">
              <a:lnSpc>
                <a:spcPts val="3428"/>
              </a:lnSpc>
            </a:pPr>
            <a:endParaRPr lang="en-US" sz="2448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214729" y="4458089"/>
            <a:ext cx="6086232" cy="37979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815"/>
              </a:lnSpc>
            </a:pPr>
            <a:r>
              <a:rPr lang="en-US" sz="2725" dirty="0" err="1">
                <a:solidFill>
                  <a:srgbClr val="000000"/>
                </a:solidFill>
                <a:ea typeface="Nanum Gothic Bold"/>
              </a:rPr>
              <a:t>언제</a:t>
            </a:r>
            <a:r>
              <a:rPr lang="en-US" sz="2725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25" dirty="0" err="1">
                <a:solidFill>
                  <a:srgbClr val="000000"/>
                </a:solidFill>
                <a:ea typeface="Nanum Gothic Bold"/>
              </a:rPr>
              <a:t>일어날지</a:t>
            </a:r>
            <a:r>
              <a:rPr lang="en-US" sz="2725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25" dirty="0" err="1">
                <a:solidFill>
                  <a:srgbClr val="000000"/>
                </a:solidFill>
                <a:ea typeface="Nanum Gothic Bold"/>
              </a:rPr>
              <a:t>모르는</a:t>
            </a:r>
            <a:r>
              <a:rPr lang="en-US" sz="2725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25" dirty="0" err="1">
                <a:solidFill>
                  <a:srgbClr val="FA643F"/>
                </a:solidFill>
                <a:ea typeface="Nanum Gothic Bold"/>
              </a:rPr>
              <a:t>재난</a:t>
            </a:r>
            <a:r>
              <a:rPr lang="en-US" sz="2725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725" dirty="0" err="1">
                <a:solidFill>
                  <a:srgbClr val="FA643F"/>
                </a:solidFill>
                <a:ea typeface="Nanum Gothic Bold"/>
              </a:rPr>
              <a:t>위험성</a:t>
            </a:r>
            <a:r>
              <a:rPr lang="en-US" sz="2725" dirty="0">
                <a:solidFill>
                  <a:srgbClr val="000000"/>
                </a:solidFill>
                <a:latin typeface="Nanum Gothic Bold"/>
              </a:rPr>
              <a:t> </a:t>
            </a:r>
          </a:p>
          <a:p>
            <a:pPr algn="ctr">
              <a:lnSpc>
                <a:spcPts val="3815"/>
              </a:lnSpc>
            </a:pPr>
            <a:r>
              <a:rPr lang="en-US" sz="2725" dirty="0">
                <a:solidFill>
                  <a:srgbClr val="000000"/>
                </a:solidFill>
                <a:latin typeface="Nanum Gothic Bold"/>
              </a:rPr>
              <a:t>+</a:t>
            </a:r>
          </a:p>
          <a:p>
            <a:pPr algn="ctr">
              <a:lnSpc>
                <a:spcPts val="3815"/>
              </a:lnSpc>
            </a:pPr>
            <a:r>
              <a:rPr lang="en-US" sz="2725" dirty="0" err="1">
                <a:solidFill>
                  <a:srgbClr val="000000"/>
                </a:solidFill>
                <a:ea typeface="Nanum Gothic Bold"/>
              </a:rPr>
              <a:t>재난</a:t>
            </a:r>
            <a:r>
              <a:rPr lang="en-US" sz="2725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25" dirty="0" err="1">
                <a:solidFill>
                  <a:srgbClr val="000000"/>
                </a:solidFill>
                <a:ea typeface="Nanum Gothic Bold"/>
              </a:rPr>
              <a:t>문자</a:t>
            </a:r>
            <a:r>
              <a:rPr lang="en-US" sz="2725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25" dirty="0" err="1">
                <a:solidFill>
                  <a:srgbClr val="FA643F"/>
                </a:solidFill>
                <a:ea typeface="Nanum Gothic Bold"/>
              </a:rPr>
              <a:t>정보</a:t>
            </a:r>
            <a:r>
              <a:rPr lang="en-US" sz="2725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725" dirty="0" err="1">
                <a:solidFill>
                  <a:srgbClr val="FA643F"/>
                </a:solidFill>
                <a:ea typeface="Nanum Gothic Bold"/>
              </a:rPr>
              <a:t>부실</a:t>
            </a:r>
            <a:endParaRPr lang="en-US" sz="2725" dirty="0">
              <a:solidFill>
                <a:srgbClr val="FA643F"/>
              </a:solidFill>
              <a:ea typeface="Nanum Gothic Bold"/>
            </a:endParaRPr>
          </a:p>
          <a:p>
            <a:pPr algn="ctr">
              <a:lnSpc>
                <a:spcPts val="3815"/>
              </a:lnSpc>
            </a:pPr>
            <a:r>
              <a:rPr lang="en-US" sz="2725" dirty="0">
                <a:solidFill>
                  <a:srgbClr val="000000"/>
                </a:solidFill>
                <a:latin typeface="Nanum Gothic Bold"/>
              </a:rPr>
              <a:t> + </a:t>
            </a:r>
          </a:p>
          <a:p>
            <a:pPr algn="ctr">
              <a:lnSpc>
                <a:spcPts val="3815"/>
              </a:lnSpc>
            </a:pPr>
            <a:r>
              <a:rPr lang="en-US" sz="2725" dirty="0" err="1">
                <a:solidFill>
                  <a:srgbClr val="000000"/>
                </a:solidFill>
                <a:ea typeface="Nanum Gothic Bold"/>
              </a:rPr>
              <a:t>대피소</a:t>
            </a:r>
            <a:r>
              <a:rPr lang="en-US" sz="2725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25" dirty="0" err="1">
                <a:solidFill>
                  <a:srgbClr val="FA643F"/>
                </a:solidFill>
                <a:latin typeface="Nanum Gothic Bold"/>
                <a:ea typeface="Nanum Gothic Bold"/>
              </a:rPr>
              <a:t>위치</a:t>
            </a:r>
            <a:r>
              <a:rPr lang="en-US" sz="2725" dirty="0">
                <a:solidFill>
                  <a:srgbClr val="FA643F"/>
                </a:solidFill>
                <a:latin typeface="Nanum Gothic Bold"/>
                <a:ea typeface="Nanum Gothic Bold"/>
              </a:rPr>
              <a:t>, </a:t>
            </a:r>
            <a:r>
              <a:rPr lang="en-US" sz="2725" dirty="0" err="1">
                <a:solidFill>
                  <a:srgbClr val="FA643F"/>
                </a:solidFill>
                <a:latin typeface="Nanum Gothic Bold"/>
                <a:ea typeface="Nanum Gothic Bold"/>
              </a:rPr>
              <a:t>경로</a:t>
            </a:r>
            <a:r>
              <a:rPr lang="en-US" sz="2725" dirty="0">
                <a:solidFill>
                  <a:srgbClr val="FA643F"/>
                </a:solidFill>
                <a:latin typeface="Nanum Gothic Bold"/>
                <a:ea typeface="Nanum Gothic Bold"/>
              </a:rPr>
              <a:t>, </a:t>
            </a:r>
            <a:r>
              <a:rPr lang="en-US" sz="2725" dirty="0" err="1">
                <a:solidFill>
                  <a:srgbClr val="FA643F"/>
                </a:solidFill>
                <a:latin typeface="Nanum Gothic Bold"/>
                <a:ea typeface="Nanum Gothic Bold"/>
              </a:rPr>
              <a:t>혼잡도</a:t>
            </a:r>
            <a:endParaRPr lang="en-US" sz="2725" dirty="0">
              <a:solidFill>
                <a:srgbClr val="FA643F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3815"/>
              </a:lnSpc>
            </a:pPr>
            <a:r>
              <a:rPr lang="en-US" sz="2725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725" dirty="0" err="1">
                <a:solidFill>
                  <a:srgbClr val="000000"/>
                </a:solidFill>
                <a:latin typeface="Nanum Gothic Bold"/>
                <a:ea typeface="Nanum Gothic Bold"/>
              </a:rPr>
              <a:t>제공하지</a:t>
            </a:r>
            <a:r>
              <a:rPr lang="en-US" sz="2725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725" dirty="0" err="1">
                <a:solidFill>
                  <a:srgbClr val="000000"/>
                </a:solidFill>
                <a:latin typeface="Nanum Gothic Bold"/>
                <a:ea typeface="Nanum Gothic Bold"/>
              </a:rPr>
              <a:t>않음</a:t>
            </a:r>
            <a:r>
              <a:rPr lang="en-US" sz="2725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</a:p>
          <a:p>
            <a:pPr algn="ctr">
              <a:lnSpc>
                <a:spcPts val="3815"/>
              </a:lnSpc>
            </a:pPr>
            <a:endParaRPr lang="en-US" sz="2725" dirty="0">
              <a:solidFill>
                <a:srgbClr val="000000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3815"/>
              </a:lnSpc>
            </a:pPr>
            <a:endParaRPr lang="en-US" sz="2725" dirty="0">
              <a:solidFill>
                <a:srgbClr val="000000"/>
              </a:solidFill>
              <a:latin typeface="Nanum Gothic Bold"/>
              <a:ea typeface="Nanum Gothic Bol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134" y="635953"/>
            <a:ext cx="2317496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003 해결책</a:t>
            </a:r>
          </a:p>
        </p:txBody>
      </p:sp>
      <p:sp>
        <p:nvSpPr>
          <p:cNvPr id="3" name="AutoShape 3"/>
          <p:cNvSpPr/>
          <p:nvPr/>
        </p:nvSpPr>
        <p:spPr>
          <a:xfrm>
            <a:off x="2962630" y="872490"/>
            <a:ext cx="14419367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 rot="-5400000">
            <a:off x="6655645" y="4706466"/>
            <a:ext cx="1768901" cy="1936530"/>
            <a:chOff x="0" y="0"/>
            <a:chExt cx="812800" cy="88982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89825"/>
            </a:xfrm>
            <a:custGeom>
              <a:avLst/>
              <a:gdLst/>
              <a:ahLst/>
              <a:cxnLst/>
              <a:rect l="l" t="t" r="r" b="b"/>
              <a:pathLst>
                <a:path w="812800" h="889825">
                  <a:moveTo>
                    <a:pt x="406400" y="889825"/>
                  </a:moveTo>
                  <a:lnTo>
                    <a:pt x="0" y="483425"/>
                  </a:lnTo>
                  <a:lnTo>
                    <a:pt x="203200" y="483425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609600" y="483425"/>
                  </a:lnTo>
                  <a:lnTo>
                    <a:pt x="812800" y="483425"/>
                  </a:lnTo>
                  <a:lnTo>
                    <a:pt x="406400" y="889825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03200" y="-57150"/>
              <a:ext cx="406400" cy="845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2001674" y="4314828"/>
            <a:ext cx="4923948" cy="8010028"/>
          </a:xfrm>
          <a:custGeom>
            <a:avLst/>
            <a:gdLst/>
            <a:ahLst/>
            <a:cxnLst/>
            <a:rect l="l" t="t" r="r" b="b"/>
            <a:pathLst>
              <a:path w="5487762" h="11231848">
                <a:moveTo>
                  <a:pt x="0" y="0"/>
                </a:moveTo>
                <a:lnTo>
                  <a:pt x="5487761" y="0"/>
                </a:lnTo>
                <a:lnTo>
                  <a:pt x="5487761" y="11231848"/>
                </a:lnTo>
                <a:lnTo>
                  <a:pt x="0" y="1123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805" b="-34584"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8" name="Group 8"/>
          <p:cNvGrpSpPr/>
          <p:nvPr/>
        </p:nvGrpSpPr>
        <p:grpSpPr>
          <a:xfrm rot="-5400000">
            <a:off x="12026877" y="7449922"/>
            <a:ext cx="4416441" cy="5381053"/>
            <a:chOff x="0" y="0"/>
            <a:chExt cx="1054615" cy="1245619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1054615" cy="1245619"/>
            </a:xfrm>
            <a:custGeom>
              <a:avLst/>
              <a:gdLst/>
              <a:ahLst/>
              <a:cxnLst/>
              <a:rect l="l" t="t" r="r" b="b"/>
              <a:pathLst>
                <a:path w="1054615" h="1245619">
                  <a:moveTo>
                    <a:pt x="0" y="0"/>
                  </a:moveTo>
                  <a:lnTo>
                    <a:pt x="1054615" y="0"/>
                  </a:lnTo>
                  <a:lnTo>
                    <a:pt x="1054615" y="1245619"/>
                  </a:lnTo>
                  <a:lnTo>
                    <a:pt x="0" y="1245619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1054615" cy="1302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190916" y="2957255"/>
            <a:ext cx="4517728" cy="9261342"/>
          </a:xfrm>
          <a:custGeom>
            <a:avLst/>
            <a:gdLst/>
            <a:ahLst/>
            <a:cxnLst/>
            <a:rect l="l" t="t" r="r" b="b"/>
            <a:pathLst>
              <a:path w="4517728" h="9261342">
                <a:moveTo>
                  <a:pt x="0" y="0"/>
                </a:moveTo>
                <a:lnTo>
                  <a:pt x="4517727" y="0"/>
                </a:lnTo>
                <a:lnTo>
                  <a:pt x="4517727" y="9261342"/>
                </a:lnTo>
                <a:lnTo>
                  <a:pt x="0" y="9261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2" name="Freeform 12"/>
          <p:cNvSpPr/>
          <p:nvPr/>
        </p:nvSpPr>
        <p:spPr>
          <a:xfrm>
            <a:off x="1111299" y="2957255"/>
            <a:ext cx="4454208" cy="9177204"/>
          </a:xfrm>
          <a:custGeom>
            <a:avLst/>
            <a:gdLst/>
            <a:ahLst/>
            <a:cxnLst/>
            <a:rect l="l" t="t" r="r" b="b"/>
            <a:pathLst>
              <a:path w="4454208" h="9177204">
                <a:moveTo>
                  <a:pt x="0" y="0"/>
                </a:moveTo>
                <a:lnTo>
                  <a:pt x="4454207" y="0"/>
                </a:lnTo>
                <a:lnTo>
                  <a:pt x="4454207" y="9177204"/>
                </a:lnTo>
                <a:lnTo>
                  <a:pt x="0" y="91772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3" name="TextBox 13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18</a:t>
            </a:r>
          </a:p>
        </p:txBody>
      </p:sp>
      <p:grpSp>
        <p:nvGrpSpPr>
          <p:cNvPr id="16" name="Group 16"/>
          <p:cNvGrpSpPr/>
          <p:nvPr/>
        </p:nvGrpSpPr>
        <p:grpSpPr>
          <a:xfrm rot="-5400000">
            <a:off x="983630" y="8059893"/>
            <a:ext cx="4709545" cy="4454209"/>
            <a:chOff x="0" y="0"/>
            <a:chExt cx="1240374" cy="1510772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240374" cy="1510772"/>
            </a:xfrm>
            <a:custGeom>
              <a:avLst/>
              <a:gdLst/>
              <a:ahLst/>
              <a:cxnLst/>
              <a:rect l="l" t="t" r="r" b="b"/>
              <a:pathLst>
                <a:path w="1240374" h="1510772">
                  <a:moveTo>
                    <a:pt x="0" y="0"/>
                  </a:moveTo>
                  <a:lnTo>
                    <a:pt x="1240374" y="0"/>
                  </a:lnTo>
                  <a:lnTo>
                    <a:pt x="1240374" y="1510772"/>
                  </a:lnTo>
                  <a:lnTo>
                    <a:pt x="0" y="1510772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-57150"/>
              <a:ext cx="1240374" cy="15679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20" name="Freeform 20"/>
          <p:cNvSpPr/>
          <p:nvPr/>
        </p:nvSpPr>
        <p:spPr>
          <a:xfrm rot="16200000">
            <a:off x="9441458" y="7654661"/>
            <a:ext cx="4416442" cy="4923948"/>
          </a:xfrm>
          <a:custGeom>
            <a:avLst/>
            <a:gdLst/>
            <a:ahLst/>
            <a:cxnLst/>
            <a:rect l="l" t="t" r="r" b="b"/>
            <a:pathLst>
              <a:path w="1163178" h="1510772">
                <a:moveTo>
                  <a:pt x="0" y="0"/>
                </a:moveTo>
                <a:lnTo>
                  <a:pt x="1163178" y="0"/>
                </a:lnTo>
                <a:lnTo>
                  <a:pt x="1163178" y="1510772"/>
                </a:lnTo>
                <a:lnTo>
                  <a:pt x="0" y="1510772"/>
                </a:lnTo>
                <a:close/>
              </a:path>
            </a:pathLst>
          </a:custGeom>
          <a:gradFill rotWithShape="1">
            <a:gsLst>
              <a:gs pos="0">
                <a:srgbClr val="A6A6A6">
                  <a:alpha val="100000"/>
                </a:srgbClr>
              </a:gs>
              <a:gs pos="50000">
                <a:srgbClr val="FFFFFF">
                  <a:alpha val="100000"/>
                </a:srgbClr>
              </a:gs>
              <a:gs pos="100000">
                <a:srgbClr val="FFFFFF">
                  <a:alpha val="0"/>
                </a:srgbClr>
              </a:gs>
            </a:gsLst>
            <a:lin ang="0"/>
          </a:gradFill>
        </p:spPr>
        <p:txBody>
          <a:bodyPr/>
          <a:lstStyle/>
          <a:p>
            <a:endParaRPr lang="ko-KR" altLang="en-US" dirty="0"/>
          </a:p>
        </p:txBody>
      </p:sp>
      <p:sp>
        <p:nvSpPr>
          <p:cNvPr id="22" name="TextBox 8">
            <a:extLst>
              <a:ext uri="{FF2B5EF4-FFF2-40B4-BE49-F238E27FC236}">
                <a16:creationId xmlns:a16="http://schemas.microsoft.com/office/drawing/2014/main" id="{6766AD00-B0DA-EBCF-300C-1828B6E3614E}"/>
              </a:ext>
            </a:extLst>
          </p:cNvPr>
          <p:cNvSpPr txBox="1"/>
          <p:nvPr/>
        </p:nvSpPr>
        <p:spPr>
          <a:xfrm>
            <a:off x="12510011" y="1727848"/>
            <a:ext cx="2032006" cy="7437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FA643F"/>
                </a:solidFill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 BE</a:t>
            </a: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20A73674-4806-0F56-40C4-F7044D93D63F}"/>
              </a:ext>
            </a:extLst>
          </p:cNvPr>
          <p:cNvSpPr txBox="1"/>
          <p:nvPr/>
        </p:nvSpPr>
        <p:spPr>
          <a:xfrm>
            <a:off x="2286000" y="1727848"/>
            <a:ext cx="2057400" cy="7582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 dirty="0">
                <a:solidFill>
                  <a:srgbClr val="FA643F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</a:rPr>
              <a:t>AS IS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62630" y="872490"/>
            <a:ext cx="14419367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21056" y="4565414"/>
            <a:ext cx="874886" cy="1156171"/>
            <a:chOff x="0" y="0"/>
            <a:chExt cx="1166515" cy="1541562"/>
          </a:xfrm>
        </p:grpSpPr>
        <p:grpSp>
          <p:nvGrpSpPr>
            <p:cNvPr id="4" name="Group 4"/>
            <p:cNvGrpSpPr/>
            <p:nvPr/>
          </p:nvGrpSpPr>
          <p:grpSpPr>
            <a:xfrm>
              <a:off x="252301" y="0"/>
              <a:ext cx="661913" cy="66191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2740" y="103026"/>
              <a:ext cx="481034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5645"/>
              <a:ext cx="1166515" cy="5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챗봇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32685" y="4108938"/>
            <a:ext cx="2258896" cy="2069124"/>
          </a:xfrm>
          <a:custGeom>
            <a:avLst/>
            <a:gdLst/>
            <a:ahLst/>
            <a:cxnLst/>
            <a:rect l="l" t="t" r="r" b="b"/>
            <a:pathLst>
              <a:path w="2258896" h="2069124">
                <a:moveTo>
                  <a:pt x="0" y="0"/>
                </a:moveTo>
                <a:lnTo>
                  <a:pt x="2258896" y="0"/>
                </a:lnTo>
                <a:lnTo>
                  <a:pt x="2258896" y="2069124"/>
                </a:lnTo>
                <a:lnTo>
                  <a:pt x="0" y="2069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36536" y="6135850"/>
            <a:ext cx="1934691" cy="1584796"/>
            <a:chOff x="0" y="0"/>
            <a:chExt cx="2579588" cy="2113062"/>
          </a:xfrm>
        </p:grpSpPr>
        <p:grpSp>
          <p:nvGrpSpPr>
            <p:cNvPr id="11" name="Group 11"/>
            <p:cNvGrpSpPr/>
            <p:nvPr/>
          </p:nvGrpSpPr>
          <p:grpSpPr>
            <a:xfrm>
              <a:off x="958837" y="0"/>
              <a:ext cx="661913" cy="66191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49277" y="103026"/>
              <a:ext cx="481034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5645"/>
              <a:ext cx="2579588" cy="1117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latin typeface="Nanum Gothic Bold"/>
                  <a:ea typeface="Nanum Gothic Bold"/>
                </a:rPr>
                <a:t>앱 PUSH 알림 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2090971" y="1596894"/>
            <a:ext cx="2774443" cy="2774443"/>
          </a:xfrm>
          <a:custGeom>
            <a:avLst/>
            <a:gdLst/>
            <a:ahLst/>
            <a:cxnLst/>
            <a:rect l="l" t="t" r="r" b="b"/>
            <a:pathLst>
              <a:path w="2774443" h="2774443">
                <a:moveTo>
                  <a:pt x="0" y="0"/>
                </a:moveTo>
                <a:lnTo>
                  <a:pt x="2774443" y="0"/>
                </a:lnTo>
                <a:lnTo>
                  <a:pt x="2774443" y="2774442"/>
                </a:lnTo>
                <a:lnTo>
                  <a:pt x="0" y="2774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5318323" y="6237706"/>
            <a:ext cx="2327327" cy="2327327"/>
          </a:xfrm>
          <a:custGeom>
            <a:avLst/>
            <a:gdLst/>
            <a:ahLst/>
            <a:cxnLst/>
            <a:rect l="l" t="t" r="r" b="b"/>
            <a:pathLst>
              <a:path w="2327327" h="2327327">
                <a:moveTo>
                  <a:pt x="0" y="0"/>
                </a:moveTo>
                <a:lnTo>
                  <a:pt x="2327327" y="0"/>
                </a:lnTo>
                <a:lnTo>
                  <a:pt x="2327327" y="2327327"/>
                </a:lnTo>
                <a:lnTo>
                  <a:pt x="0" y="2327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4865414" y="4957450"/>
            <a:ext cx="2606737" cy="2606737"/>
          </a:xfrm>
          <a:custGeom>
            <a:avLst/>
            <a:gdLst/>
            <a:ahLst/>
            <a:cxnLst/>
            <a:rect l="l" t="t" r="r" b="b"/>
            <a:pathLst>
              <a:path w="2606737" h="2606737">
                <a:moveTo>
                  <a:pt x="0" y="0"/>
                </a:moveTo>
                <a:lnTo>
                  <a:pt x="2606737" y="0"/>
                </a:lnTo>
                <a:lnTo>
                  <a:pt x="2606737" y="2606737"/>
                </a:lnTo>
                <a:lnTo>
                  <a:pt x="0" y="2606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556622" y="1231211"/>
            <a:ext cx="2631743" cy="3033084"/>
          </a:xfrm>
          <a:custGeom>
            <a:avLst/>
            <a:gdLst/>
            <a:ahLst/>
            <a:cxnLst/>
            <a:rect l="l" t="t" r="r" b="b"/>
            <a:pathLst>
              <a:path w="2631743" h="3033084">
                <a:moveTo>
                  <a:pt x="0" y="0"/>
                </a:moveTo>
                <a:lnTo>
                  <a:pt x="2631744" y="0"/>
                </a:lnTo>
                <a:lnTo>
                  <a:pt x="2631744" y="3033084"/>
                </a:lnTo>
                <a:lnTo>
                  <a:pt x="0" y="3033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287109" y="4565414"/>
            <a:ext cx="1204205" cy="1156171"/>
            <a:chOff x="0" y="0"/>
            <a:chExt cx="1605607" cy="1541562"/>
          </a:xfrm>
        </p:grpSpPr>
        <p:grpSp>
          <p:nvGrpSpPr>
            <p:cNvPr id="21" name="Group 21"/>
            <p:cNvGrpSpPr/>
            <p:nvPr/>
          </p:nvGrpSpPr>
          <p:grpSpPr>
            <a:xfrm>
              <a:off x="519421" y="0"/>
              <a:ext cx="683300" cy="661913"/>
              <a:chOff x="0" y="0"/>
              <a:chExt cx="839062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3906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39062" h="812800">
                    <a:moveTo>
                      <a:pt x="419531" y="0"/>
                    </a:moveTo>
                    <a:cubicBezTo>
                      <a:pt x="187830" y="0"/>
                      <a:pt x="0" y="181951"/>
                      <a:pt x="0" y="406400"/>
                    </a:cubicBezTo>
                    <a:cubicBezTo>
                      <a:pt x="0" y="630849"/>
                      <a:pt x="187830" y="812800"/>
                      <a:pt x="419531" y="812800"/>
                    </a:cubicBezTo>
                    <a:cubicBezTo>
                      <a:pt x="651231" y="812800"/>
                      <a:pt x="839062" y="630849"/>
                      <a:pt x="839062" y="406400"/>
                    </a:cubicBezTo>
                    <a:cubicBezTo>
                      <a:pt x="839062" y="181951"/>
                      <a:pt x="651231" y="0"/>
                      <a:pt x="419531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8662" y="19050"/>
                <a:ext cx="681738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612782" y="103026"/>
              <a:ext cx="496577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95645"/>
              <a:ext cx="1605607" cy="5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행동요령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rot="-1585495">
            <a:off x="3614029" y="3035408"/>
            <a:ext cx="1414829" cy="519950"/>
          </a:xfrm>
          <a:custGeom>
            <a:avLst/>
            <a:gdLst/>
            <a:ahLst/>
            <a:cxnLst/>
            <a:rect l="l" t="t" r="r" b="b"/>
            <a:pathLst>
              <a:path w="1414829" h="519950">
                <a:moveTo>
                  <a:pt x="0" y="0"/>
                </a:moveTo>
                <a:lnTo>
                  <a:pt x="1414829" y="0"/>
                </a:lnTo>
                <a:lnTo>
                  <a:pt x="1414829" y="519949"/>
                </a:lnTo>
                <a:lnTo>
                  <a:pt x="0" y="519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5378850" y="7921319"/>
            <a:ext cx="1740812" cy="1156171"/>
            <a:chOff x="0" y="0"/>
            <a:chExt cx="2321082" cy="1541562"/>
          </a:xfrm>
        </p:grpSpPr>
        <p:grpSp>
          <p:nvGrpSpPr>
            <p:cNvPr id="28" name="Group 28"/>
            <p:cNvGrpSpPr/>
            <p:nvPr/>
          </p:nvGrpSpPr>
          <p:grpSpPr>
            <a:xfrm>
              <a:off x="829584" y="0"/>
              <a:ext cx="661913" cy="66191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920024" y="103026"/>
              <a:ext cx="481034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04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995645"/>
              <a:ext cx="2321082" cy="5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대피소경로</a:t>
              </a:r>
            </a:p>
          </p:txBody>
        </p:sp>
      </p:grpSp>
      <p:sp>
        <p:nvSpPr>
          <p:cNvPr id="33" name="Freeform 33"/>
          <p:cNvSpPr/>
          <p:nvPr/>
        </p:nvSpPr>
        <p:spPr>
          <a:xfrm rot="1587196">
            <a:off x="3614070" y="6884525"/>
            <a:ext cx="1414829" cy="519950"/>
          </a:xfrm>
          <a:custGeom>
            <a:avLst/>
            <a:gdLst/>
            <a:ahLst/>
            <a:cxnLst/>
            <a:rect l="l" t="t" r="r" b="b"/>
            <a:pathLst>
              <a:path w="1414829" h="519950">
                <a:moveTo>
                  <a:pt x="0" y="0"/>
                </a:moveTo>
                <a:lnTo>
                  <a:pt x="1414829" y="0"/>
                </a:lnTo>
                <a:lnTo>
                  <a:pt x="1414829" y="519950"/>
                </a:lnTo>
                <a:lnTo>
                  <a:pt x="0" y="5199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9748554" y="2724140"/>
            <a:ext cx="1414829" cy="519950"/>
          </a:xfrm>
          <a:custGeom>
            <a:avLst/>
            <a:gdLst/>
            <a:ahLst/>
            <a:cxnLst/>
            <a:rect l="l" t="t" r="r" b="b"/>
            <a:pathLst>
              <a:path w="1414829" h="519950">
                <a:moveTo>
                  <a:pt x="0" y="0"/>
                </a:moveTo>
                <a:lnTo>
                  <a:pt x="1414829" y="0"/>
                </a:lnTo>
                <a:lnTo>
                  <a:pt x="1414829" y="519950"/>
                </a:lnTo>
                <a:lnTo>
                  <a:pt x="0" y="5199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7764008" y="7401369"/>
            <a:ext cx="1414829" cy="519950"/>
          </a:xfrm>
          <a:custGeom>
            <a:avLst/>
            <a:gdLst/>
            <a:ahLst/>
            <a:cxnLst/>
            <a:rect l="l" t="t" r="r" b="b"/>
            <a:pathLst>
              <a:path w="1414829" h="519950">
                <a:moveTo>
                  <a:pt x="0" y="0"/>
                </a:moveTo>
                <a:lnTo>
                  <a:pt x="1414829" y="0"/>
                </a:lnTo>
                <a:lnTo>
                  <a:pt x="1414829" y="519950"/>
                </a:lnTo>
                <a:lnTo>
                  <a:pt x="0" y="5199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6" name="Group 36"/>
          <p:cNvGrpSpPr/>
          <p:nvPr/>
        </p:nvGrpSpPr>
        <p:grpSpPr>
          <a:xfrm>
            <a:off x="5556622" y="8869833"/>
            <a:ext cx="1934691" cy="1156171"/>
            <a:chOff x="0" y="0"/>
            <a:chExt cx="2579588" cy="1541562"/>
          </a:xfrm>
        </p:grpSpPr>
        <p:grpSp>
          <p:nvGrpSpPr>
            <p:cNvPr id="37" name="Group 37"/>
            <p:cNvGrpSpPr/>
            <p:nvPr/>
          </p:nvGrpSpPr>
          <p:grpSpPr>
            <a:xfrm>
              <a:off x="958837" y="0"/>
              <a:ext cx="661913" cy="661913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049277" y="103026"/>
              <a:ext cx="481034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02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995645"/>
              <a:ext cx="2579588" cy="5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대피소 위치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9906054" y="6150211"/>
            <a:ext cx="2390956" cy="2349194"/>
          </a:xfrm>
          <a:custGeom>
            <a:avLst/>
            <a:gdLst/>
            <a:ahLst/>
            <a:cxnLst/>
            <a:rect l="l" t="t" r="r" b="b"/>
            <a:pathLst>
              <a:path w="2390956" h="2349194">
                <a:moveTo>
                  <a:pt x="0" y="0"/>
                </a:moveTo>
                <a:lnTo>
                  <a:pt x="2390956" y="0"/>
                </a:lnTo>
                <a:lnTo>
                  <a:pt x="2390956" y="2349194"/>
                </a:lnTo>
                <a:lnTo>
                  <a:pt x="0" y="23491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88" b="-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TextBox 43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20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645134" y="635953"/>
            <a:ext cx="2317496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003 해결책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632684" y="1037444"/>
            <a:ext cx="1577115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 dirty="0">
                <a:solidFill>
                  <a:srgbClr val="9B9B9B"/>
                </a:solidFill>
                <a:latin typeface="Jua"/>
              </a:rPr>
              <a:t>FLOW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258986" y="7852387"/>
            <a:ext cx="3089791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ea typeface="Nanum Gothic Bold"/>
              </a:rPr>
              <a:t>재난문자 발송과 동시에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PUSH 알림 발송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8911021" y="1696756"/>
            <a:ext cx="3089895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ea typeface="Nanum Gothic Bold"/>
              </a:rPr>
              <a:t>챗봇을 통해 실시간으로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ea typeface="Nanum Gothic Bold"/>
              </a:rPr>
              <a:t>질의응답 가능</a:t>
            </a:r>
          </a:p>
        </p:txBody>
      </p:sp>
      <p:sp>
        <p:nvSpPr>
          <p:cNvPr id="48" name="Freeform 48"/>
          <p:cNvSpPr/>
          <p:nvPr/>
        </p:nvSpPr>
        <p:spPr>
          <a:xfrm rot="-819613">
            <a:off x="12871796" y="7304212"/>
            <a:ext cx="1414829" cy="519950"/>
          </a:xfrm>
          <a:custGeom>
            <a:avLst/>
            <a:gdLst/>
            <a:ahLst/>
            <a:cxnLst/>
            <a:rect l="l" t="t" r="r" b="b"/>
            <a:pathLst>
              <a:path w="1414829" h="519950">
                <a:moveTo>
                  <a:pt x="0" y="0"/>
                </a:moveTo>
                <a:lnTo>
                  <a:pt x="1414829" y="0"/>
                </a:lnTo>
                <a:lnTo>
                  <a:pt x="1414829" y="519949"/>
                </a:lnTo>
                <a:lnTo>
                  <a:pt x="0" y="519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9" name="Group 49"/>
          <p:cNvGrpSpPr/>
          <p:nvPr/>
        </p:nvGrpSpPr>
        <p:grpSpPr>
          <a:xfrm>
            <a:off x="10073297" y="8441208"/>
            <a:ext cx="1815852" cy="1584796"/>
            <a:chOff x="0" y="0"/>
            <a:chExt cx="2421136" cy="2113062"/>
          </a:xfrm>
        </p:grpSpPr>
        <p:grpSp>
          <p:nvGrpSpPr>
            <p:cNvPr id="50" name="Group 50"/>
            <p:cNvGrpSpPr/>
            <p:nvPr/>
          </p:nvGrpSpPr>
          <p:grpSpPr>
            <a:xfrm>
              <a:off x="865345" y="0"/>
              <a:ext cx="690446" cy="661913"/>
              <a:chOff x="0" y="0"/>
              <a:chExt cx="847837" cy="812800"/>
            </a:xfrm>
          </p:grpSpPr>
          <p:sp>
            <p:nvSpPr>
              <p:cNvPr id="51" name="Freeform 51"/>
              <p:cNvSpPr/>
              <p:nvPr/>
            </p:nvSpPr>
            <p:spPr>
              <a:xfrm>
                <a:off x="0" y="0"/>
                <a:ext cx="847837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47837" h="812800">
                    <a:moveTo>
                      <a:pt x="423919" y="0"/>
                    </a:moveTo>
                    <a:cubicBezTo>
                      <a:pt x="189795" y="0"/>
                      <a:pt x="0" y="181951"/>
                      <a:pt x="0" y="406400"/>
                    </a:cubicBezTo>
                    <a:cubicBezTo>
                      <a:pt x="0" y="630849"/>
                      <a:pt x="189795" y="812800"/>
                      <a:pt x="423919" y="812800"/>
                    </a:cubicBezTo>
                    <a:cubicBezTo>
                      <a:pt x="658042" y="812800"/>
                      <a:pt x="847837" y="630849"/>
                      <a:pt x="847837" y="406400"/>
                    </a:cubicBezTo>
                    <a:cubicBezTo>
                      <a:pt x="847837" y="181951"/>
                      <a:pt x="658042" y="0"/>
                      <a:pt x="423919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52" name="TextBox 52"/>
              <p:cNvSpPr txBox="1"/>
              <p:nvPr/>
            </p:nvSpPr>
            <p:spPr>
              <a:xfrm>
                <a:off x="79485" y="19050"/>
                <a:ext cx="688868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53" name="TextBox 53"/>
            <p:cNvSpPr txBox="1"/>
            <p:nvPr/>
          </p:nvSpPr>
          <p:spPr>
            <a:xfrm>
              <a:off x="959683" y="103026"/>
              <a:ext cx="501770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03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995645"/>
              <a:ext cx="2421136" cy="1117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대피소 </a:t>
              </a:r>
            </a:p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혼잡도분석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64199" y="3452616"/>
            <a:ext cx="4213165" cy="0"/>
          </a:xfrm>
          <a:prstGeom prst="line">
            <a:avLst/>
          </a:prstGeom>
          <a:ln w="19050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AutoShape 3"/>
          <p:cNvSpPr/>
          <p:nvPr/>
        </p:nvSpPr>
        <p:spPr>
          <a:xfrm>
            <a:off x="5510090" y="0"/>
            <a:ext cx="12777910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664199" y="1698022"/>
            <a:ext cx="4213617" cy="1764119"/>
            <a:chOff x="0" y="0"/>
            <a:chExt cx="5618156" cy="2352159"/>
          </a:xfrm>
        </p:grpSpPr>
        <p:sp>
          <p:nvSpPr>
            <p:cNvPr id="5" name="TextBox 5"/>
            <p:cNvSpPr txBox="1"/>
            <p:nvPr/>
          </p:nvSpPr>
          <p:spPr>
            <a:xfrm>
              <a:off x="0" y="942459"/>
              <a:ext cx="5618156" cy="1409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8399"/>
                </a:lnSpc>
                <a:spcBef>
                  <a:spcPct val="0"/>
                </a:spcBef>
              </a:pPr>
              <a:r>
                <a:rPr lang="en-US" sz="6999">
                  <a:solidFill>
                    <a:srgbClr val="000000"/>
                  </a:solidFill>
                  <a:latin typeface="Nanum Gothic Bold"/>
                </a:rPr>
                <a:t>Contents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9525"/>
              <a:ext cx="756481" cy="4900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2749"/>
                </a:lnSpc>
              </a:pPr>
              <a:r>
                <a:rPr lang="en-US" sz="2499">
                  <a:solidFill>
                    <a:srgbClr val="FA643F"/>
                  </a:solidFill>
                  <a:latin typeface="Nanum Gothic Bold"/>
                </a:rPr>
                <a:t>02</a:t>
              </a:r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6678405" y="952500"/>
            <a:ext cx="904196" cy="58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>
                <a:solidFill>
                  <a:srgbClr val="FA643F"/>
                </a:solidFill>
                <a:latin typeface="Nanum Gothic Bold"/>
              </a:rPr>
              <a:t>001 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7822521" y="901425"/>
            <a:ext cx="2029919" cy="68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3956">
                <a:solidFill>
                  <a:srgbClr val="000000"/>
                </a:solidFill>
                <a:ea typeface="Nanum Gothic Bold"/>
              </a:rPr>
              <a:t>환경 분석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7822470" y="2844772"/>
            <a:ext cx="2030021" cy="68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3956">
                <a:solidFill>
                  <a:srgbClr val="000000"/>
                </a:solidFill>
                <a:ea typeface="Nanum Gothic Bold"/>
              </a:rPr>
              <a:t>문제 정의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822521" y="4788118"/>
            <a:ext cx="1416880" cy="68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3956">
                <a:solidFill>
                  <a:srgbClr val="000000"/>
                </a:solidFill>
                <a:ea typeface="Nanum Gothic Bold"/>
              </a:rPr>
              <a:t>해결책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822470" y="6730596"/>
            <a:ext cx="2030021" cy="68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3956">
                <a:solidFill>
                  <a:srgbClr val="000000"/>
                </a:solidFill>
                <a:ea typeface="Nanum Gothic Bold"/>
              </a:rPr>
              <a:t>상세 계획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822521" y="8674811"/>
            <a:ext cx="1889173" cy="6825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38"/>
              </a:lnSpc>
              <a:spcBef>
                <a:spcPct val="0"/>
              </a:spcBef>
            </a:pPr>
            <a:r>
              <a:rPr lang="en-US" sz="3956">
                <a:solidFill>
                  <a:srgbClr val="000000"/>
                </a:solidFill>
                <a:ea typeface="Nanum Gothic Bold"/>
              </a:rPr>
              <a:t>기대효과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678405" y="2895847"/>
            <a:ext cx="783498" cy="58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>
                <a:solidFill>
                  <a:srgbClr val="FA643F"/>
                </a:solidFill>
                <a:latin typeface="Nanum Gothic Bold"/>
              </a:rPr>
              <a:t>002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678405" y="8725886"/>
            <a:ext cx="783498" cy="58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>
                <a:solidFill>
                  <a:srgbClr val="FA643F"/>
                </a:solidFill>
                <a:latin typeface="Nanum Gothic Bold"/>
              </a:rPr>
              <a:t>005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678405" y="6781670"/>
            <a:ext cx="783498" cy="58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>
                <a:solidFill>
                  <a:srgbClr val="FA643F"/>
                </a:solidFill>
                <a:latin typeface="Nanum Gothic Bold"/>
              </a:rPr>
              <a:t>004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6678405" y="4839193"/>
            <a:ext cx="783498" cy="5899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>
                <a:solidFill>
                  <a:srgbClr val="FA643F"/>
                </a:solidFill>
                <a:latin typeface="Nanum Gothic Bold"/>
              </a:rPr>
              <a:t>003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962630" y="872490"/>
            <a:ext cx="14419367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2134420" y="1998304"/>
            <a:ext cx="5506572" cy="11319065"/>
            <a:chOff x="0" y="0"/>
            <a:chExt cx="7342096" cy="1509208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7342096" cy="15092086"/>
            </a:xfrm>
            <a:custGeom>
              <a:avLst/>
              <a:gdLst/>
              <a:ahLst/>
              <a:cxnLst/>
              <a:rect l="l" t="t" r="r" b="b"/>
              <a:pathLst>
                <a:path w="7342096" h="15092086">
                  <a:moveTo>
                    <a:pt x="0" y="0"/>
                  </a:moveTo>
                  <a:lnTo>
                    <a:pt x="7342096" y="0"/>
                  </a:lnTo>
                  <a:lnTo>
                    <a:pt x="7342096" y="15092086"/>
                  </a:lnTo>
                  <a:lnTo>
                    <a:pt x="0" y="1509208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ko-KR" altLang="en-US" dirty="0"/>
            </a:p>
          </p:txBody>
        </p:sp>
        <p:grpSp>
          <p:nvGrpSpPr>
            <p:cNvPr id="5" name="Group 5"/>
            <p:cNvGrpSpPr/>
            <p:nvPr/>
          </p:nvGrpSpPr>
          <p:grpSpPr>
            <a:xfrm rot="-5400000">
              <a:off x="-103704" y="7380547"/>
              <a:ext cx="7549504" cy="7342096"/>
              <a:chOff x="0" y="0"/>
              <a:chExt cx="1491260" cy="1450291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0" y="0"/>
                <a:ext cx="1491260" cy="1450291"/>
              </a:xfrm>
              <a:custGeom>
                <a:avLst/>
                <a:gdLst/>
                <a:ahLst/>
                <a:cxnLst/>
                <a:rect l="l" t="t" r="r" b="b"/>
                <a:pathLst>
                  <a:path w="1491260" h="1450291">
                    <a:moveTo>
                      <a:pt x="0" y="0"/>
                    </a:moveTo>
                    <a:lnTo>
                      <a:pt x="1491260" y="0"/>
                    </a:lnTo>
                    <a:lnTo>
                      <a:pt x="1491260" y="1450291"/>
                    </a:lnTo>
                    <a:lnTo>
                      <a:pt x="0" y="1450291"/>
                    </a:lnTo>
                    <a:close/>
                  </a:path>
                </a:pathLst>
              </a:custGeom>
              <a:gradFill rotWithShape="1">
                <a:gsLst>
                  <a:gs pos="0">
                    <a:srgbClr val="A6A6A6">
                      <a:alpha val="100000"/>
                    </a:srgbClr>
                  </a:gs>
                  <a:gs pos="50000">
                    <a:srgbClr val="FFFFFF">
                      <a:alpha val="100000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0"/>
              </a:gra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0" y="-57150"/>
                <a:ext cx="1491260" cy="150744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</p:grpSp>
      <p:grpSp>
        <p:nvGrpSpPr>
          <p:cNvPr id="8" name="Group 8"/>
          <p:cNvGrpSpPr/>
          <p:nvPr/>
        </p:nvGrpSpPr>
        <p:grpSpPr>
          <a:xfrm>
            <a:off x="9473972" y="1884004"/>
            <a:ext cx="7804378" cy="7988528"/>
            <a:chOff x="0" y="0"/>
            <a:chExt cx="2055474" cy="2103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5474" cy="2103974"/>
            </a:xfrm>
            <a:custGeom>
              <a:avLst/>
              <a:gdLst/>
              <a:ahLst/>
              <a:cxnLst/>
              <a:rect l="l" t="t" r="r" b="b"/>
              <a:pathLst>
                <a:path w="2055474" h="2103974">
                  <a:moveTo>
                    <a:pt x="50592" y="0"/>
                  </a:moveTo>
                  <a:lnTo>
                    <a:pt x="2004882" y="0"/>
                  </a:lnTo>
                  <a:cubicBezTo>
                    <a:pt x="2032823" y="0"/>
                    <a:pt x="2055474" y="22651"/>
                    <a:pt x="2055474" y="50592"/>
                  </a:cubicBezTo>
                  <a:lnTo>
                    <a:pt x="2055474" y="2053383"/>
                  </a:lnTo>
                  <a:cubicBezTo>
                    <a:pt x="2055474" y="2081324"/>
                    <a:pt x="2032823" y="2103974"/>
                    <a:pt x="2004882" y="2103974"/>
                  </a:cubicBezTo>
                  <a:lnTo>
                    <a:pt x="50592" y="2103974"/>
                  </a:lnTo>
                  <a:cubicBezTo>
                    <a:pt x="22651" y="2103974"/>
                    <a:pt x="0" y="2081324"/>
                    <a:pt x="0" y="2053383"/>
                  </a:cubicBezTo>
                  <a:lnTo>
                    <a:pt x="0" y="50592"/>
                  </a:lnTo>
                  <a:cubicBezTo>
                    <a:pt x="0" y="22651"/>
                    <a:pt x="22651" y="0"/>
                    <a:pt x="50592" y="0"/>
                  </a:cubicBez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055474" cy="216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11034561" y="3745308"/>
            <a:ext cx="4683200" cy="28575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645134" y="635953"/>
            <a:ext cx="2317496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003 해결책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21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92910" y="2732829"/>
            <a:ext cx="536650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643F"/>
                </a:solidFill>
                <a:latin typeface="Nanum Gothic Bold"/>
                <a:ea typeface="Nanum Gothic Bold"/>
              </a:rPr>
              <a:t>앱 PUSH알림 발송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10040" y="4962525"/>
            <a:ext cx="6332241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Nanum Gothic Bold"/>
                <a:ea typeface="Nanum Gothic Bold"/>
              </a:rPr>
              <a:t>1. 재난 문자를 수신하였을 때, 수신된 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ea typeface="Nanum Gothic Bold"/>
              </a:rPr>
              <a:t>재난문자의 </a:t>
            </a:r>
            <a:r>
              <a:rPr lang="en-US" sz="2900">
                <a:solidFill>
                  <a:srgbClr val="FA643F"/>
                </a:solidFill>
                <a:ea typeface="Nanum Gothic Bold"/>
              </a:rPr>
              <a:t>재난 종류</a:t>
            </a:r>
            <a:r>
              <a:rPr lang="en-US" sz="2900">
                <a:solidFill>
                  <a:srgbClr val="000000"/>
                </a:solidFill>
                <a:ea typeface="Nanum Gothic Bold"/>
              </a:rPr>
              <a:t>의 따른 행동요령 </a:t>
            </a:r>
          </a:p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ea typeface="Nanum Gothic Bold"/>
              </a:rPr>
              <a:t>제시 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10040" y="7046091"/>
            <a:ext cx="6332241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Nanum Gothic Bold"/>
                <a:ea typeface="Nanum Gothic Bold"/>
              </a:rPr>
              <a:t>2. 동시에 </a:t>
            </a:r>
            <a:r>
              <a:rPr lang="en-US" sz="2900">
                <a:solidFill>
                  <a:srgbClr val="FA643F"/>
                </a:solidFill>
                <a:latin typeface="Nanum Gothic Bold"/>
                <a:ea typeface="Nanum Gothic Bold"/>
              </a:rPr>
              <a:t>앱 PUSH알림</a:t>
            </a:r>
            <a:r>
              <a:rPr lang="en-US" sz="2900">
                <a:solidFill>
                  <a:srgbClr val="000000"/>
                </a:solidFill>
                <a:latin typeface="Nanum Gothic Bold"/>
                <a:ea typeface="Nanum Gothic Bold"/>
              </a:rPr>
              <a:t>을 즉시 발송하고, 클릭시 앱으로 이동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645134" y="1137603"/>
            <a:ext cx="1653315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 dirty="0">
                <a:solidFill>
                  <a:srgbClr val="9B9B9B"/>
                </a:solidFill>
                <a:latin typeface="Jua"/>
              </a:rPr>
              <a:t>HOW?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22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5134" y="635953"/>
            <a:ext cx="2353535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003 해결책</a:t>
            </a:r>
          </a:p>
        </p:txBody>
      </p:sp>
      <p:sp>
        <p:nvSpPr>
          <p:cNvPr id="4" name="AutoShape 4"/>
          <p:cNvSpPr/>
          <p:nvPr/>
        </p:nvSpPr>
        <p:spPr>
          <a:xfrm>
            <a:off x="2962630" y="872490"/>
            <a:ext cx="14419367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134420" y="1998304"/>
            <a:ext cx="5736213" cy="11678453"/>
          </a:xfrm>
          <a:custGeom>
            <a:avLst/>
            <a:gdLst/>
            <a:ahLst/>
            <a:cxnLst/>
            <a:rect l="l" t="t" r="r" b="b"/>
            <a:pathLst>
              <a:path w="5736213" h="11678453">
                <a:moveTo>
                  <a:pt x="0" y="0"/>
                </a:moveTo>
                <a:lnTo>
                  <a:pt x="5736214" y="0"/>
                </a:lnTo>
                <a:lnTo>
                  <a:pt x="5736214" y="11678453"/>
                </a:lnTo>
                <a:lnTo>
                  <a:pt x="0" y="1167845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-5400000">
            <a:off x="2360607" y="7438584"/>
            <a:ext cx="5244459" cy="5696831"/>
            <a:chOff x="0" y="0"/>
            <a:chExt cx="1143422" cy="1242051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143422" cy="1242051"/>
            </a:xfrm>
            <a:custGeom>
              <a:avLst/>
              <a:gdLst/>
              <a:ahLst/>
              <a:cxnLst/>
              <a:rect l="l" t="t" r="r" b="b"/>
              <a:pathLst>
                <a:path w="1143422" h="1242051">
                  <a:moveTo>
                    <a:pt x="0" y="0"/>
                  </a:moveTo>
                  <a:lnTo>
                    <a:pt x="1143422" y="0"/>
                  </a:lnTo>
                  <a:lnTo>
                    <a:pt x="1143422" y="1242051"/>
                  </a:lnTo>
                  <a:lnTo>
                    <a:pt x="0" y="1242051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143422" cy="12992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73972" y="1998304"/>
            <a:ext cx="7804378" cy="7988528"/>
            <a:chOff x="0" y="0"/>
            <a:chExt cx="2055474" cy="21039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5474" cy="2103974"/>
            </a:xfrm>
            <a:custGeom>
              <a:avLst/>
              <a:gdLst/>
              <a:ahLst/>
              <a:cxnLst/>
              <a:rect l="l" t="t" r="r" b="b"/>
              <a:pathLst>
                <a:path w="2055474" h="2103974">
                  <a:moveTo>
                    <a:pt x="50592" y="0"/>
                  </a:moveTo>
                  <a:lnTo>
                    <a:pt x="2004882" y="0"/>
                  </a:lnTo>
                  <a:cubicBezTo>
                    <a:pt x="2032823" y="0"/>
                    <a:pt x="2055474" y="22651"/>
                    <a:pt x="2055474" y="50592"/>
                  </a:cubicBezTo>
                  <a:lnTo>
                    <a:pt x="2055474" y="2053383"/>
                  </a:lnTo>
                  <a:cubicBezTo>
                    <a:pt x="2055474" y="2081324"/>
                    <a:pt x="2032823" y="2103974"/>
                    <a:pt x="2004882" y="2103974"/>
                  </a:cubicBezTo>
                  <a:lnTo>
                    <a:pt x="50592" y="2103974"/>
                  </a:lnTo>
                  <a:cubicBezTo>
                    <a:pt x="22651" y="2103974"/>
                    <a:pt x="0" y="2081324"/>
                    <a:pt x="0" y="2053383"/>
                  </a:cubicBezTo>
                  <a:lnTo>
                    <a:pt x="0" y="50592"/>
                  </a:lnTo>
                  <a:cubicBezTo>
                    <a:pt x="0" y="22651"/>
                    <a:pt x="22651" y="0"/>
                    <a:pt x="50592" y="0"/>
                  </a:cubicBez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055474" cy="216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1034561" y="3745308"/>
            <a:ext cx="4683200" cy="28575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692910" y="2732829"/>
            <a:ext cx="536650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643F"/>
                </a:solidFill>
                <a:ea typeface="Nanum Gothic Bold"/>
              </a:rPr>
              <a:t>기본 행동요령 안내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10040" y="5448918"/>
            <a:ext cx="6332241" cy="102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0"/>
              </a:lnSpc>
            </a:pPr>
            <a:r>
              <a:rPr lang="en-US" sz="2942">
                <a:solidFill>
                  <a:srgbClr val="000000"/>
                </a:solidFill>
                <a:latin typeface="Nanum Gothic Bold"/>
                <a:ea typeface="Nanum Gothic Bold"/>
              </a:rPr>
              <a:t>1. 발생된 재난 종류에 따른</a:t>
            </a:r>
          </a:p>
          <a:p>
            <a:pPr algn="ctr">
              <a:lnSpc>
                <a:spcPts val="4120"/>
              </a:lnSpc>
            </a:pPr>
            <a:r>
              <a:rPr lang="en-US" sz="2942">
                <a:solidFill>
                  <a:srgbClr val="000000"/>
                </a:solidFill>
                <a:ea typeface="Nanum Gothic Bold"/>
              </a:rPr>
              <a:t>기본적인 </a:t>
            </a:r>
            <a:r>
              <a:rPr lang="en-US" sz="2942">
                <a:solidFill>
                  <a:srgbClr val="FA643F"/>
                </a:solidFill>
                <a:ea typeface="Nanum Gothic Bold"/>
              </a:rPr>
              <a:t>행동요령</a:t>
            </a:r>
            <a:r>
              <a:rPr lang="en-US" sz="2942">
                <a:solidFill>
                  <a:srgbClr val="000000"/>
                </a:solidFill>
                <a:latin typeface="Nanum Gothic Bold"/>
                <a:ea typeface="Nanum Gothic Bold"/>
              </a:rPr>
              <a:t> 출력</a:t>
            </a:r>
          </a:p>
        </p:txBody>
      </p:sp>
      <p:sp>
        <p:nvSpPr>
          <p:cNvPr id="16" name="TextBox 17">
            <a:extLst>
              <a:ext uri="{FF2B5EF4-FFF2-40B4-BE49-F238E27FC236}">
                <a16:creationId xmlns:a16="http://schemas.microsoft.com/office/drawing/2014/main" id="{09B7F76A-3109-D281-1268-EE0F62AC7F08}"/>
              </a:ext>
            </a:extLst>
          </p:cNvPr>
          <p:cNvSpPr txBox="1"/>
          <p:nvPr/>
        </p:nvSpPr>
        <p:spPr>
          <a:xfrm>
            <a:off x="645134" y="1137603"/>
            <a:ext cx="1653315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 dirty="0">
                <a:solidFill>
                  <a:srgbClr val="9B9B9B"/>
                </a:solidFill>
                <a:latin typeface="Jua"/>
              </a:rPr>
              <a:t>HOW?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23</a:t>
            </a:r>
          </a:p>
        </p:txBody>
      </p:sp>
      <p:sp>
        <p:nvSpPr>
          <p:cNvPr id="3" name="AutoShape 3"/>
          <p:cNvSpPr/>
          <p:nvPr/>
        </p:nvSpPr>
        <p:spPr>
          <a:xfrm>
            <a:off x="3205569" y="879634"/>
            <a:ext cx="14176428" cy="7144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2134420" y="1998304"/>
            <a:ext cx="5651349" cy="11483968"/>
          </a:xfrm>
          <a:custGeom>
            <a:avLst/>
            <a:gdLst/>
            <a:ahLst/>
            <a:cxnLst/>
            <a:rect l="l" t="t" r="r" b="b"/>
            <a:pathLst>
              <a:path w="5651349" h="11483968">
                <a:moveTo>
                  <a:pt x="0" y="0"/>
                </a:moveTo>
                <a:lnTo>
                  <a:pt x="5651349" y="0"/>
                </a:lnTo>
                <a:lnTo>
                  <a:pt x="5651349" y="11483968"/>
                </a:lnTo>
                <a:lnTo>
                  <a:pt x="0" y="114839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" name="Group 5"/>
          <p:cNvGrpSpPr/>
          <p:nvPr/>
        </p:nvGrpSpPr>
        <p:grpSpPr>
          <a:xfrm rot="-5400000">
            <a:off x="2421128" y="7378063"/>
            <a:ext cx="5244459" cy="5817873"/>
            <a:chOff x="0" y="0"/>
            <a:chExt cx="1143422" cy="1268441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143422" cy="1268441"/>
            </a:xfrm>
            <a:custGeom>
              <a:avLst/>
              <a:gdLst/>
              <a:ahLst/>
              <a:cxnLst/>
              <a:rect l="l" t="t" r="r" b="b"/>
              <a:pathLst>
                <a:path w="1143422" h="1268441">
                  <a:moveTo>
                    <a:pt x="0" y="0"/>
                  </a:moveTo>
                  <a:lnTo>
                    <a:pt x="1143422" y="0"/>
                  </a:lnTo>
                  <a:lnTo>
                    <a:pt x="1143422" y="1268441"/>
                  </a:lnTo>
                  <a:lnTo>
                    <a:pt x="0" y="1268441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143422" cy="13255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473972" y="1998304"/>
            <a:ext cx="7804378" cy="7988528"/>
            <a:chOff x="0" y="0"/>
            <a:chExt cx="2055474" cy="2103974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055474" cy="2103974"/>
            </a:xfrm>
            <a:custGeom>
              <a:avLst/>
              <a:gdLst/>
              <a:ahLst/>
              <a:cxnLst/>
              <a:rect l="l" t="t" r="r" b="b"/>
              <a:pathLst>
                <a:path w="2055474" h="2103974">
                  <a:moveTo>
                    <a:pt x="50592" y="0"/>
                  </a:moveTo>
                  <a:lnTo>
                    <a:pt x="2004882" y="0"/>
                  </a:lnTo>
                  <a:cubicBezTo>
                    <a:pt x="2032823" y="0"/>
                    <a:pt x="2055474" y="22651"/>
                    <a:pt x="2055474" y="50592"/>
                  </a:cubicBezTo>
                  <a:lnTo>
                    <a:pt x="2055474" y="2053383"/>
                  </a:lnTo>
                  <a:cubicBezTo>
                    <a:pt x="2055474" y="2081324"/>
                    <a:pt x="2032823" y="2103974"/>
                    <a:pt x="2004882" y="2103974"/>
                  </a:cubicBezTo>
                  <a:lnTo>
                    <a:pt x="50592" y="2103974"/>
                  </a:lnTo>
                  <a:cubicBezTo>
                    <a:pt x="22651" y="2103974"/>
                    <a:pt x="0" y="2081324"/>
                    <a:pt x="0" y="2053383"/>
                  </a:cubicBezTo>
                  <a:lnTo>
                    <a:pt x="0" y="50592"/>
                  </a:lnTo>
                  <a:cubicBezTo>
                    <a:pt x="0" y="22651"/>
                    <a:pt x="22651" y="0"/>
                    <a:pt x="50592" y="0"/>
                  </a:cubicBez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055474" cy="216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1" name="AutoShape 11"/>
          <p:cNvSpPr/>
          <p:nvPr/>
        </p:nvSpPr>
        <p:spPr>
          <a:xfrm flipV="1">
            <a:off x="11034561" y="3745308"/>
            <a:ext cx="4683200" cy="28575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Box 12"/>
          <p:cNvSpPr txBox="1"/>
          <p:nvPr/>
        </p:nvSpPr>
        <p:spPr>
          <a:xfrm>
            <a:off x="645134" y="635953"/>
            <a:ext cx="2353535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003 해결책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92910" y="2732829"/>
            <a:ext cx="536650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643F"/>
                </a:solidFill>
                <a:ea typeface="Nanum Gothic Bold"/>
              </a:rPr>
              <a:t>대피소 위치 안내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10040" y="5086350"/>
            <a:ext cx="6332241" cy="48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842">
                <a:solidFill>
                  <a:srgbClr val="000000"/>
                </a:solidFill>
                <a:latin typeface="Nanum Gothic Bold"/>
                <a:ea typeface="Nanum Gothic Bold"/>
              </a:rPr>
              <a:t>1. 사용자의 </a:t>
            </a:r>
            <a:r>
              <a:rPr lang="en-US" sz="2842">
                <a:solidFill>
                  <a:srgbClr val="FA643F"/>
                </a:solidFill>
                <a:latin typeface="Nanum Gothic Bold"/>
                <a:ea typeface="Nanum Gothic Bold"/>
              </a:rPr>
              <a:t>GPS정보</a:t>
            </a:r>
            <a:r>
              <a:rPr lang="en-US" sz="2842">
                <a:solidFill>
                  <a:srgbClr val="000000"/>
                </a:solidFill>
                <a:ea typeface="Nanum Gothic Bold"/>
              </a:rPr>
              <a:t>를 취득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392908" y="7466830"/>
            <a:ext cx="6332241" cy="48976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842">
                <a:solidFill>
                  <a:srgbClr val="000000"/>
                </a:solidFill>
                <a:latin typeface="Nanum Gothic Bold"/>
                <a:ea typeface="Nanum Gothic Bold"/>
              </a:rPr>
              <a:t>3. 지도 </a:t>
            </a:r>
            <a:r>
              <a:rPr lang="en-US" sz="2842">
                <a:solidFill>
                  <a:srgbClr val="FA643F"/>
                </a:solidFill>
                <a:ea typeface="Nanum Gothic Bold"/>
              </a:rPr>
              <a:t>클릭 시</a:t>
            </a:r>
            <a:r>
              <a:rPr lang="en-US" sz="2842">
                <a:solidFill>
                  <a:srgbClr val="000000"/>
                </a:solidFill>
                <a:latin typeface="Nanum Gothic Bold"/>
                <a:ea typeface="Nanum Gothic Bold"/>
              </a:rPr>
              <a:t> 별도의 지도앱으로 이동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0210040" y="6024178"/>
            <a:ext cx="6332241" cy="9945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80"/>
              </a:lnSpc>
            </a:pPr>
            <a:r>
              <a:rPr lang="en-US" sz="2842">
                <a:solidFill>
                  <a:srgbClr val="000000"/>
                </a:solidFill>
                <a:latin typeface="Nanum Gothic Bold"/>
                <a:ea typeface="Nanum Gothic Bold"/>
              </a:rPr>
              <a:t>2. 발생된 재난 종류에 따라 </a:t>
            </a:r>
            <a:r>
              <a:rPr lang="en-US" sz="2842">
                <a:solidFill>
                  <a:srgbClr val="FA643F"/>
                </a:solidFill>
                <a:ea typeface="Nanum Gothic Bold"/>
              </a:rPr>
              <a:t>근처 대피소</a:t>
            </a:r>
            <a:r>
              <a:rPr lang="en-US" sz="2842">
                <a:solidFill>
                  <a:srgbClr val="000000"/>
                </a:solidFill>
                <a:ea typeface="Nanum Gothic Bold"/>
              </a:rPr>
              <a:t>들을 표시한 지도 생성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D70D835-212D-9561-42D3-2B08C7414FA5}"/>
              </a:ext>
            </a:extLst>
          </p:cNvPr>
          <p:cNvSpPr txBox="1"/>
          <p:nvPr/>
        </p:nvSpPr>
        <p:spPr>
          <a:xfrm>
            <a:off x="645134" y="1137603"/>
            <a:ext cx="1653315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 dirty="0">
                <a:solidFill>
                  <a:srgbClr val="9B9B9B"/>
                </a:solidFill>
                <a:latin typeface="Jua"/>
              </a:rPr>
              <a:t>HOW?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134" y="635953"/>
            <a:ext cx="2353535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003 해결책</a:t>
            </a:r>
          </a:p>
        </p:txBody>
      </p:sp>
      <p:sp>
        <p:nvSpPr>
          <p:cNvPr id="3" name="AutoShape 3"/>
          <p:cNvSpPr/>
          <p:nvPr/>
        </p:nvSpPr>
        <p:spPr>
          <a:xfrm>
            <a:off x="2962630" y="872490"/>
            <a:ext cx="14419367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9473972" y="1969729"/>
            <a:ext cx="7804378" cy="7988528"/>
            <a:chOff x="0" y="0"/>
            <a:chExt cx="2055474" cy="2103974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055474" cy="2103974"/>
            </a:xfrm>
            <a:custGeom>
              <a:avLst/>
              <a:gdLst/>
              <a:ahLst/>
              <a:cxnLst/>
              <a:rect l="l" t="t" r="r" b="b"/>
              <a:pathLst>
                <a:path w="2055474" h="2103974">
                  <a:moveTo>
                    <a:pt x="50592" y="0"/>
                  </a:moveTo>
                  <a:lnTo>
                    <a:pt x="2004882" y="0"/>
                  </a:lnTo>
                  <a:cubicBezTo>
                    <a:pt x="2032823" y="0"/>
                    <a:pt x="2055474" y="22651"/>
                    <a:pt x="2055474" y="50592"/>
                  </a:cubicBezTo>
                  <a:lnTo>
                    <a:pt x="2055474" y="2053383"/>
                  </a:lnTo>
                  <a:cubicBezTo>
                    <a:pt x="2055474" y="2081324"/>
                    <a:pt x="2032823" y="2103974"/>
                    <a:pt x="2004882" y="2103974"/>
                  </a:cubicBezTo>
                  <a:lnTo>
                    <a:pt x="50592" y="2103974"/>
                  </a:lnTo>
                  <a:cubicBezTo>
                    <a:pt x="22651" y="2103974"/>
                    <a:pt x="0" y="2081324"/>
                    <a:pt x="0" y="2053383"/>
                  </a:cubicBezTo>
                  <a:lnTo>
                    <a:pt x="0" y="50592"/>
                  </a:lnTo>
                  <a:cubicBezTo>
                    <a:pt x="0" y="22651"/>
                    <a:pt x="22651" y="0"/>
                    <a:pt x="50592" y="0"/>
                  </a:cubicBez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57150"/>
              <a:ext cx="2055474" cy="216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 flipV="1">
            <a:off x="11034561" y="3745308"/>
            <a:ext cx="4683200" cy="28575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Freeform 8"/>
          <p:cNvSpPr/>
          <p:nvPr/>
        </p:nvSpPr>
        <p:spPr>
          <a:xfrm>
            <a:off x="2134420" y="1998304"/>
            <a:ext cx="5639887" cy="11456711"/>
          </a:xfrm>
          <a:custGeom>
            <a:avLst/>
            <a:gdLst/>
            <a:ahLst/>
            <a:cxnLst/>
            <a:rect l="l" t="t" r="r" b="b"/>
            <a:pathLst>
              <a:path w="5639887" h="11456711">
                <a:moveTo>
                  <a:pt x="0" y="0"/>
                </a:moveTo>
                <a:lnTo>
                  <a:pt x="5639887" y="0"/>
                </a:lnTo>
                <a:lnTo>
                  <a:pt x="5639887" y="11456711"/>
                </a:lnTo>
                <a:lnTo>
                  <a:pt x="0" y="114567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9" name="Group 9"/>
          <p:cNvGrpSpPr/>
          <p:nvPr/>
        </p:nvGrpSpPr>
        <p:grpSpPr>
          <a:xfrm rot="-5400000">
            <a:off x="2536050" y="6650454"/>
            <a:ext cx="5244459" cy="6672756"/>
            <a:chOff x="0" y="0"/>
            <a:chExt cx="1143422" cy="145482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43422" cy="1454826"/>
            </a:xfrm>
            <a:custGeom>
              <a:avLst/>
              <a:gdLst/>
              <a:ahLst/>
              <a:cxnLst/>
              <a:rect l="l" t="t" r="r" b="b"/>
              <a:pathLst>
                <a:path w="1143422" h="1454826">
                  <a:moveTo>
                    <a:pt x="0" y="0"/>
                  </a:moveTo>
                  <a:lnTo>
                    <a:pt x="1143422" y="0"/>
                  </a:lnTo>
                  <a:lnTo>
                    <a:pt x="1143422" y="1454826"/>
                  </a:lnTo>
                  <a:lnTo>
                    <a:pt x="0" y="1454826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1143422" cy="15119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24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692910" y="2732829"/>
            <a:ext cx="536650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643F"/>
                </a:solidFill>
                <a:ea typeface="Nanum Gothic Bold"/>
              </a:rPr>
              <a:t>대피소 경로 안내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527650" y="4817297"/>
            <a:ext cx="5697021" cy="10217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</a:pPr>
            <a:r>
              <a:rPr lang="en-US" sz="2900">
                <a:solidFill>
                  <a:srgbClr val="000000"/>
                </a:solidFill>
                <a:latin typeface="Nanum Gothic Bold"/>
                <a:ea typeface="Nanum Gothic Bold"/>
              </a:rPr>
              <a:t>1. 현재 위치에서 인접한 대피소들의 </a:t>
            </a:r>
          </a:p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FA643F"/>
                </a:solidFill>
                <a:ea typeface="Nanum Gothic Bold"/>
              </a:rPr>
              <a:t>혼잡도를 실시간으로 예측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777971" y="6711957"/>
            <a:ext cx="7196379" cy="1536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60"/>
              </a:lnSpc>
              <a:spcBef>
                <a:spcPct val="0"/>
              </a:spcBef>
            </a:pPr>
            <a:r>
              <a:rPr lang="en-US" sz="2900">
                <a:solidFill>
                  <a:srgbClr val="000000"/>
                </a:solidFill>
                <a:latin typeface="Nanum Gothic Bold"/>
                <a:ea typeface="Nanum Gothic Bold"/>
              </a:rPr>
              <a:t>2. 현재 위치에서 인접한 대피소들 중 예측한 혼잡도를 기반으로 </a:t>
            </a:r>
            <a:r>
              <a:rPr lang="en-US" sz="2900">
                <a:solidFill>
                  <a:srgbClr val="FA643F"/>
                </a:solidFill>
                <a:ea typeface="Nanum Gothic Bold"/>
              </a:rPr>
              <a:t>혼잡도가 높지 않은</a:t>
            </a:r>
            <a:r>
              <a:rPr lang="en-US" sz="2900">
                <a:solidFill>
                  <a:srgbClr val="000000"/>
                </a:solidFill>
                <a:latin typeface="Nanum Gothic Bold"/>
                <a:ea typeface="Nanum Gothic Bold"/>
              </a:rPr>
              <a:t> 대피소를 안내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40B96C60-6046-6104-2A43-81C8915AA9DC}"/>
              </a:ext>
            </a:extLst>
          </p:cNvPr>
          <p:cNvSpPr txBox="1"/>
          <p:nvPr/>
        </p:nvSpPr>
        <p:spPr>
          <a:xfrm>
            <a:off x="645134" y="1137603"/>
            <a:ext cx="1653315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 dirty="0">
                <a:solidFill>
                  <a:srgbClr val="9B9B9B"/>
                </a:solidFill>
                <a:latin typeface="Jua"/>
              </a:rPr>
              <a:t>HOW?</a:t>
            </a:r>
          </a:p>
        </p:txBody>
      </p:sp>
      <p:sp>
        <p:nvSpPr>
          <p:cNvPr id="13" name="이등변 삼각형 12">
            <a:extLst>
              <a:ext uri="{FF2B5EF4-FFF2-40B4-BE49-F238E27FC236}">
                <a16:creationId xmlns:a16="http://schemas.microsoft.com/office/drawing/2014/main" id="{E466E290-81B2-EECE-4A4C-39C360BA61B9}"/>
              </a:ext>
            </a:extLst>
          </p:cNvPr>
          <p:cNvSpPr/>
          <p:nvPr/>
        </p:nvSpPr>
        <p:spPr>
          <a:xfrm rot="10800000" flipH="1">
            <a:off x="5257800" y="5414013"/>
            <a:ext cx="480522" cy="549980"/>
          </a:xfrm>
          <a:prstGeom prst="triangle">
            <a:avLst>
              <a:gd name="adj" fmla="val 4405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이등변 삼각형 17">
            <a:extLst>
              <a:ext uri="{FF2B5EF4-FFF2-40B4-BE49-F238E27FC236}">
                <a16:creationId xmlns:a16="http://schemas.microsoft.com/office/drawing/2014/main" id="{EDB667E4-C188-4ECB-A2B7-E29E9F5FBDC2}"/>
              </a:ext>
            </a:extLst>
          </p:cNvPr>
          <p:cNvSpPr/>
          <p:nvPr/>
        </p:nvSpPr>
        <p:spPr>
          <a:xfrm rot="10800000" flipH="1">
            <a:off x="5498060" y="7810500"/>
            <a:ext cx="480522" cy="818522"/>
          </a:xfrm>
          <a:prstGeom prst="triangle">
            <a:avLst>
              <a:gd name="adj" fmla="val 6308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25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5134" y="635953"/>
            <a:ext cx="2353535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003 해결책</a:t>
            </a:r>
          </a:p>
        </p:txBody>
      </p:sp>
      <p:sp>
        <p:nvSpPr>
          <p:cNvPr id="4" name="AutoShape 4"/>
          <p:cNvSpPr/>
          <p:nvPr/>
        </p:nvSpPr>
        <p:spPr>
          <a:xfrm>
            <a:off x="2962630" y="872490"/>
            <a:ext cx="14419367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134420" y="1998304"/>
            <a:ext cx="5487762" cy="11231848"/>
          </a:xfrm>
          <a:custGeom>
            <a:avLst/>
            <a:gdLst/>
            <a:ahLst/>
            <a:cxnLst/>
            <a:rect l="l" t="t" r="r" b="b"/>
            <a:pathLst>
              <a:path w="5487762" h="11231848">
                <a:moveTo>
                  <a:pt x="0" y="0"/>
                </a:moveTo>
                <a:lnTo>
                  <a:pt x="5487762" y="0"/>
                </a:lnTo>
                <a:lnTo>
                  <a:pt x="5487762" y="11231848"/>
                </a:lnTo>
                <a:lnTo>
                  <a:pt x="0" y="1123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80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-5400000">
            <a:off x="2572454" y="7430400"/>
            <a:ext cx="4837132" cy="5713200"/>
            <a:chOff x="0" y="0"/>
            <a:chExt cx="1054615" cy="1245619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054615" cy="1245619"/>
            </a:xfrm>
            <a:custGeom>
              <a:avLst/>
              <a:gdLst/>
              <a:ahLst/>
              <a:cxnLst/>
              <a:rect l="l" t="t" r="r" b="b"/>
              <a:pathLst>
                <a:path w="1054615" h="1245619">
                  <a:moveTo>
                    <a:pt x="0" y="0"/>
                  </a:moveTo>
                  <a:lnTo>
                    <a:pt x="1054615" y="0"/>
                  </a:lnTo>
                  <a:lnTo>
                    <a:pt x="1054615" y="1245619"/>
                  </a:lnTo>
                  <a:lnTo>
                    <a:pt x="0" y="1245619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054615" cy="130276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9473972" y="1998304"/>
            <a:ext cx="7804378" cy="7988528"/>
            <a:chOff x="0" y="0"/>
            <a:chExt cx="2055474" cy="2103974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055474" cy="2103974"/>
            </a:xfrm>
            <a:custGeom>
              <a:avLst/>
              <a:gdLst/>
              <a:ahLst/>
              <a:cxnLst/>
              <a:rect l="l" t="t" r="r" b="b"/>
              <a:pathLst>
                <a:path w="2055474" h="2103974">
                  <a:moveTo>
                    <a:pt x="50592" y="0"/>
                  </a:moveTo>
                  <a:lnTo>
                    <a:pt x="2004882" y="0"/>
                  </a:lnTo>
                  <a:cubicBezTo>
                    <a:pt x="2032823" y="0"/>
                    <a:pt x="2055474" y="22651"/>
                    <a:pt x="2055474" y="50592"/>
                  </a:cubicBezTo>
                  <a:lnTo>
                    <a:pt x="2055474" y="2053383"/>
                  </a:lnTo>
                  <a:cubicBezTo>
                    <a:pt x="2055474" y="2081324"/>
                    <a:pt x="2032823" y="2103974"/>
                    <a:pt x="2004882" y="2103974"/>
                  </a:cubicBezTo>
                  <a:lnTo>
                    <a:pt x="50592" y="2103974"/>
                  </a:lnTo>
                  <a:cubicBezTo>
                    <a:pt x="22651" y="2103974"/>
                    <a:pt x="0" y="2081324"/>
                    <a:pt x="0" y="2053383"/>
                  </a:cubicBezTo>
                  <a:lnTo>
                    <a:pt x="0" y="50592"/>
                  </a:lnTo>
                  <a:cubicBezTo>
                    <a:pt x="0" y="22651"/>
                    <a:pt x="22651" y="0"/>
                    <a:pt x="50592" y="0"/>
                  </a:cubicBez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2055474" cy="21611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 flipV="1">
            <a:off x="11034561" y="3745308"/>
            <a:ext cx="4683200" cy="28575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Box 14"/>
          <p:cNvSpPr txBox="1"/>
          <p:nvPr/>
        </p:nvSpPr>
        <p:spPr>
          <a:xfrm>
            <a:off x="10692910" y="2732829"/>
            <a:ext cx="5366502" cy="7810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00"/>
              </a:lnSpc>
            </a:pPr>
            <a:r>
              <a:rPr lang="en-US" sz="4500">
                <a:solidFill>
                  <a:srgbClr val="FA643F"/>
                </a:solidFill>
                <a:latin typeface="Nanum Gothic Bold"/>
                <a:ea typeface="Nanum Gothic Bold"/>
              </a:rPr>
              <a:t>ChatBot 기능 탑재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210040" y="5076825"/>
            <a:ext cx="6332241" cy="102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0"/>
              </a:lnSpc>
            </a:pPr>
            <a:r>
              <a:rPr lang="en-US" sz="2942">
                <a:solidFill>
                  <a:srgbClr val="000000"/>
                </a:solidFill>
                <a:latin typeface="Nanum Gothic Bold"/>
                <a:ea typeface="Nanum Gothic Bold"/>
              </a:rPr>
              <a:t>1. 사용자가 입력창을 통해 본인의 </a:t>
            </a:r>
            <a:r>
              <a:rPr lang="en-US" sz="2942">
                <a:solidFill>
                  <a:srgbClr val="FA643F"/>
                </a:solidFill>
                <a:ea typeface="Nanum Gothic Bold"/>
              </a:rPr>
              <a:t>추가적인 상황</a:t>
            </a:r>
            <a:r>
              <a:rPr lang="en-US" sz="2942">
                <a:solidFill>
                  <a:srgbClr val="000000"/>
                </a:solidFill>
                <a:latin typeface="Nanum Gothic Bold"/>
                <a:ea typeface="Nanum Gothic Bold"/>
              </a:rPr>
              <a:t> 제시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210040" y="6847808"/>
            <a:ext cx="6332241" cy="10206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120"/>
              </a:lnSpc>
            </a:pPr>
            <a:r>
              <a:rPr lang="en-US" sz="2942">
                <a:solidFill>
                  <a:srgbClr val="000000"/>
                </a:solidFill>
                <a:latin typeface="Nanum Gothic Bold"/>
                <a:ea typeface="Nanum Gothic Bold"/>
              </a:rPr>
              <a:t>2. 생성형AI를 이용해 </a:t>
            </a:r>
            <a:r>
              <a:rPr lang="en-US" sz="2942">
                <a:solidFill>
                  <a:srgbClr val="FA643F"/>
                </a:solidFill>
                <a:ea typeface="Nanum Gothic Bold"/>
              </a:rPr>
              <a:t>주어진 상황에 대한 행동요령</a:t>
            </a:r>
            <a:r>
              <a:rPr lang="en-US" sz="2942">
                <a:solidFill>
                  <a:srgbClr val="000000"/>
                </a:solidFill>
                <a:ea typeface="Nanum Gothic Bold"/>
              </a:rPr>
              <a:t>을 즉시 피드백</a:t>
            </a:r>
          </a:p>
        </p:txBody>
      </p:sp>
      <p:sp>
        <p:nvSpPr>
          <p:cNvPr id="17" name="TextBox 17">
            <a:extLst>
              <a:ext uri="{FF2B5EF4-FFF2-40B4-BE49-F238E27FC236}">
                <a16:creationId xmlns:a16="http://schemas.microsoft.com/office/drawing/2014/main" id="{617DDE79-8617-A57A-C39E-8BDFE6AC3EF8}"/>
              </a:ext>
            </a:extLst>
          </p:cNvPr>
          <p:cNvSpPr txBox="1"/>
          <p:nvPr/>
        </p:nvSpPr>
        <p:spPr>
          <a:xfrm>
            <a:off x="645134" y="1137603"/>
            <a:ext cx="1653315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 dirty="0">
                <a:solidFill>
                  <a:srgbClr val="9B9B9B"/>
                </a:solidFill>
                <a:latin typeface="Jua"/>
              </a:rPr>
              <a:t>HOW?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05316" y="1598306"/>
            <a:ext cx="3203502" cy="167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69"/>
              </a:lnSpc>
            </a:pPr>
            <a:r>
              <a:rPr lang="en-US" sz="11790">
                <a:solidFill>
                  <a:srgbClr val="FA643F"/>
                </a:solidFill>
                <a:latin typeface="Nanum Gothic Bold"/>
              </a:rPr>
              <a:t>004</a:t>
            </a:r>
          </a:p>
        </p:txBody>
      </p:sp>
      <p:sp>
        <p:nvSpPr>
          <p:cNvPr id="4" name="AutoShape 4"/>
          <p:cNvSpPr/>
          <p:nvPr/>
        </p:nvSpPr>
        <p:spPr>
          <a:xfrm>
            <a:off x="1505316" y="4332623"/>
            <a:ext cx="7941617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505403" y="2934099"/>
            <a:ext cx="4122187" cy="138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7"/>
              </a:lnSpc>
              <a:spcBef>
                <a:spcPct val="0"/>
              </a:spcBef>
            </a:pPr>
            <a:r>
              <a:rPr lang="en-US" sz="8034">
                <a:solidFill>
                  <a:srgbClr val="000000"/>
                </a:solidFill>
                <a:ea typeface="Nanum Gothic Bold"/>
              </a:rPr>
              <a:t>상세 계획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88427" y="9764787"/>
            <a:ext cx="1156698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-26/47-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333036" y="843915"/>
            <a:ext cx="14245865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3221056" y="4565414"/>
            <a:ext cx="874886" cy="1156171"/>
            <a:chOff x="0" y="0"/>
            <a:chExt cx="1166515" cy="1541562"/>
          </a:xfrm>
        </p:grpSpPr>
        <p:grpSp>
          <p:nvGrpSpPr>
            <p:cNvPr id="4" name="Group 4"/>
            <p:cNvGrpSpPr/>
            <p:nvPr/>
          </p:nvGrpSpPr>
          <p:grpSpPr>
            <a:xfrm>
              <a:off x="252301" y="0"/>
              <a:ext cx="661913" cy="661913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6" name="TextBox 6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7" name="TextBox 7"/>
            <p:cNvSpPr txBox="1"/>
            <p:nvPr/>
          </p:nvSpPr>
          <p:spPr>
            <a:xfrm>
              <a:off x="342740" y="103026"/>
              <a:ext cx="481034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03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95645"/>
              <a:ext cx="1166515" cy="5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챗봇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32685" y="4108938"/>
            <a:ext cx="2258896" cy="2069124"/>
          </a:xfrm>
          <a:custGeom>
            <a:avLst/>
            <a:gdLst/>
            <a:ahLst/>
            <a:cxnLst/>
            <a:rect l="l" t="t" r="r" b="b"/>
            <a:pathLst>
              <a:path w="2258896" h="2069124">
                <a:moveTo>
                  <a:pt x="0" y="0"/>
                </a:moveTo>
                <a:lnTo>
                  <a:pt x="2258896" y="0"/>
                </a:lnTo>
                <a:lnTo>
                  <a:pt x="2258896" y="2069124"/>
                </a:lnTo>
                <a:lnTo>
                  <a:pt x="0" y="206912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0" name="Group 10"/>
          <p:cNvGrpSpPr/>
          <p:nvPr/>
        </p:nvGrpSpPr>
        <p:grpSpPr>
          <a:xfrm>
            <a:off x="836536" y="6135850"/>
            <a:ext cx="1934691" cy="1584796"/>
            <a:chOff x="0" y="0"/>
            <a:chExt cx="2579588" cy="2113062"/>
          </a:xfrm>
        </p:grpSpPr>
        <p:grpSp>
          <p:nvGrpSpPr>
            <p:cNvPr id="11" name="Group 11"/>
            <p:cNvGrpSpPr/>
            <p:nvPr/>
          </p:nvGrpSpPr>
          <p:grpSpPr>
            <a:xfrm>
              <a:off x="958837" y="0"/>
              <a:ext cx="661913" cy="661913"/>
              <a:chOff x="0" y="0"/>
              <a:chExt cx="812800" cy="8128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14" name="TextBox 14"/>
            <p:cNvSpPr txBox="1"/>
            <p:nvPr/>
          </p:nvSpPr>
          <p:spPr>
            <a:xfrm>
              <a:off x="1049277" y="103026"/>
              <a:ext cx="481034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01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995645"/>
              <a:ext cx="2579588" cy="1117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latin typeface="Nanum Gothic Bold"/>
                  <a:ea typeface="Nanum Gothic Bold"/>
                </a:rPr>
                <a:t>앱 PUSH 알림 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2297010" y="1596894"/>
            <a:ext cx="2774443" cy="2774443"/>
          </a:xfrm>
          <a:custGeom>
            <a:avLst/>
            <a:gdLst/>
            <a:ahLst/>
            <a:cxnLst/>
            <a:rect l="l" t="t" r="r" b="b"/>
            <a:pathLst>
              <a:path w="2774443" h="2774443">
                <a:moveTo>
                  <a:pt x="0" y="0"/>
                </a:moveTo>
                <a:lnTo>
                  <a:pt x="2774442" y="0"/>
                </a:lnTo>
                <a:lnTo>
                  <a:pt x="2774442" y="2774442"/>
                </a:lnTo>
                <a:lnTo>
                  <a:pt x="0" y="27744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7"/>
          <p:cNvSpPr/>
          <p:nvPr/>
        </p:nvSpPr>
        <p:spPr>
          <a:xfrm>
            <a:off x="5318323" y="6237706"/>
            <a:ext cx="2327327" cy="2327327"/>
          </a:xfrm>
          <a:custGeom>
            <a:avLst/>
            <a:gdLst/>
            <a:ahLst/>
            <a:cxnLst/>
            <a:rect l="l" t="t" r="r" b="b"/>
            <a:pathLst>
              <a:path w="2327327" h="2327327">
                <a:moveTo>
                  <a:pt x="0" y="0"/>
                </a:moveTo>
                <a:lnTo>
                  <a:pt x="2327327" y="0"/>
                </a:lnTo>
                <a:lnTo>
                  <a:pt x="2327327" y="2327327"/>
                </a:lnTo>
                <a:lnTo>
                  <a:pt x="0" y="23273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8"/>
          <p:cNvSpPr/>
          <p:nvPr/>
        </p:nvSpPr>
        <p:spPr>
          <a:xfrm>
            <a:off x="14865414" y="4957450"/>
            <a:ext cx="2606737" cy="2606737"/>
          </a:xfrm>
          <a:custGeom>
            <a:avLst/>
            <a:gdLst/>
            <a:ahLst/>
            <a:cxnLst/>
            <a:rect l="l" t="t" r="r" b="b"/>
            <a:pathLst>
              <a:path w="2606737" h="2606737">
                <a:moveTo>
                  <a:pt x="0" y="0"/>
                </a:moveTo>
                <a:lnTo>
                  <a:pt x="2606737" y="0"/>
                </a:lnTo>
                <a:lnTo>
                  <a:pt x="2606737" y="2606737"/>
                </a:lnTo>
                <a:lnTo>
                  <a:pt x="0" y="260673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9" name="Freeform 19"/>
          <p:cNvSpPr/>
          <p:nvPr/>
        </p:nvSpPr>
        <p:spPr>
          <a:xfrm>
            <a:off x="5556622" y="1231211"/>
            <a:ext cx="2631743" cy="3033084"/>
          </a:xfrm>
          <a:custGeom>
            <a:avLst/>
            <a:gdLst/>
            <a:ahLst/>
            <a:cxnLst/>
            <a:rect l="l" t="t" r="r" b="b"/>
            <a:pathLst>
              <a:path w="2631743" h="3033084">
                <a:moveTo>
                  <a:pt x="0" y="0"/>
                </a:moveTo>
                <a:lnTo>
                  <a:pt x="2631744" y="0"/>
                </a:lnTo>
                <a:lnTo>
                  <a:pt x="2631744" y="3033084"/>
                </a:lnTo>
                <a:lnTo>
                  <a:pt x="0" y="303308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6270391" y="4565414"/>
            <a:ext cx="1204205" cy="1156171"/>
            <a:chOff x="0" y="0"/>
            <a:chExt cx="1605607" cy="1541562"/>
          </a:xfrm>
        </p:grpSpPr>
        <p:grpSp>
          <p:nvGrpSpPr>
            <p:cNvPr id="21" name="Group 21"/>
            <p:cNvGrpSpPr/>
            <p:nvPr/>
          </p:nvGrpSpPr>
          <p:grpSpPr>
            <a:xfrm>
              <a:off x="519421" y="0"/>
              <a:ext cx="683300" cy="661913"/>
              <a:chOff x="0" y="0"/>
              <a:chExt cx="839062" cy="8128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39062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39062" h="812800">
                    <a:moveTo>
                      <a:pt x="419531" y="0"/>
                    </a:moveTo>
                    <a:cubicBezTo>
                      <a:pt x="187830" y="0"/>
                      <a:pt x="0" y="181951"/>
                      <a:pt x="0" y="406400"/>
                    </a:cubicBezTo>
                    <a:cubicBezTo>
                      <a:pt x="0" y="630849"/>
                      <a:pt x="187830" y="812800"/>
                      <a:pt x="419531" y="812800"/>
                    </a:cubicBezTo>
                    <a:cubicBezTo>
                      <a:pt x="651231" y="812800"/>
                      <a:pt x="839062" y="630849"/>
                      <a:pt x="839062" y="406400"/>
                    </a:cubicBezTo>
                    <a:cubicBezTo>
                      <a:pt x="839062" y="181951"/>
                      <a:pt x="651231" y="0"/>
                      <a:pt x="419531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78662" y="19050"/>
                <a:ext cx="681738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612782" y="103026"/>
              <a:ext cx="496577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02</a:t>
              </a:r>
            </a:p>
          </p:txBody>
        </p:sp>
        <p:sp>
          <p:nvSpPr>
            <p:cNvPr id="25" name="TextBox 25"/>
            <p:cNvSpPr txBox="1"/>
            <p:nvPr/>
          </p:nvSpPr>
          <p:spPr>
            <a:xfrm>
              <a:off x="0" y="995645"/>
              <a:ext cx="1605607" cy="5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행동요령</a:t>
              </a:r>
            </a:p>
          </p:txBody>
        </p:sp>
      </p:grpSp>
      <p:sp>
        <p:nvSpPr>
          <p:cNvPr id="26" name="Freeform 26"/>
          <p:cNvSpPr/>
          <p:nvPr/>
        </p:nvSpPr>
        <p:spPr>
          <a:xfrm rot="-1585495">
            <a:off x="3614029" y="3035408"/>
            <a:ext cx="1414829" cy="519950"/>
          </a:xfrm>
          <a:custGeom>
            <a:avLst/>
            <a:gdLst/>
            <a:ahLst/>
            <a:cxnLst/>
            <a:rect l="l" t="t" r="r" b="b"/>
            <a:pathLst>
              <a:path w="1414829" h="519950">
                <a:moveTo>
                  <a:pt x="0" y="0"/>
                </a:moveTo>
                <a:lnTo>
                  <a:pt x="1414829" y="0"/>
                </a:lnTo>
                <a:lnTo>
                  <a:pt x="1414829" y="519949"/>
                </a:lnTo>
                <a:lnTo>
                  <a:pt x="0" y="519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7" name="Group 27"/>
          <p:cNvGrpSpPr/>
          <p:nvPr/>
        </p:nvGrpSpPr>
        <p:grpSpPr>
          <a:xfrm>
            <a:off x="15378850" y="7921319"/>
            <a:ext cx="1740812" cy="1156171"/>
            <a:chOff x="0" y="0"/>
            <a:chExt cx="2321082" cy="1541562"/>
          </a:xfrm>
        </p:grpSpPr>
        <p:grpSp>
          <p:nvGrpSpPr>
            <p:cNvPr id="28" name="Group 28"/>
            <p:cNvGrpSpPr/>
            <p:nvPr/>
          </p:nvGrpSpPr>
          <p:grpSpPr>
            <a:xfrm>
              <a:off x="829584" y="0"/>
              <a:ext cx="661913" cy="661913"/>
              <a:chOff x="0" y="0"/>
              <a:chExt cx="812800" cy="812800"/>
            </a:xfrm>
          </p:grpSpPr>
          <p:sp>
            <p:nvSpPr>
              <p:cNvPr id="29" name="Freeform 2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0" name="TextBox 30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31" name="TextBox 31"/>
            <p:cNvSpPr txBox="1"/>
            <p:nvPr/>
          </p:nvSpPr>
          <p:spPr>
            <a:xfrm>
              <a:off x="920024" y="103026"/>
              <a:ext cx="481034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04</a:t>
              </a:r>
            </a:p>
          </p:txBody>
        </p:sp>
        <p:sp>
          <p:nvSpPr>
            <p:cNvPr id="32" name="TextBox 32"/>
            <p:cNvSpPr txBox="1"/>
            <p:nvPr/>
          </p:nvSpPr>
          <p:spPr>
            <a:xfrm>
              <a:off x="0" y="995645"/>
              <a:ext cx="2321082" cy="5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대피소 경로</a:t>
              </a:r>
            </a:p>
          </p:txBody>
        </p:sp>
      </p:grpSp>
      <p:sp>
        <p:nvSpPr>
          <p:cNvPr id="33" name="Freeform 33"/>
          <p:cNvSpPr/>
          <p:nvPr/>
        </p:nvSpPr>
        <p:spPr>
          <a:xfrm rot="1587196">
            <a:off x="3614070" y="6884525"/>
            <a:ext cx="1414829" cy="519950"/>
          </a:xfrm>
          <a:custGeom>
            <a:avLst/>
            <a:gdLst/>
            <a:ahLst/>
            <a:cxnLst/>
            <a:rect l="l" t="t" r="r" b="b"/>
            <a:pathLst>
              <a:path w="1414829" h="519950">
                <a:moveTo>
                  <a:pt x="0" y="0"/>
                </a:moveTo>
                <a:lnTo>
                  <a:pt x="1414829" y="0"/>
                </a:lnTo>
                <a:lnTo>
                  <a:pt x="1414829" y="519950"/>
                </a:lnTo>
                <a:lnTo>
                  <a:pt x="0" y="5199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4" name="Freeform 34"/>
          <p:cNvSpPr/>
          <p:nvPr/>
        </p:nvSpPr>
        <p:spPr>
          <a:xfrm>
            <a:off x="9748554" y="2724140"/>
            <a:ext cx="1414829" cy="519950"/>
          </a:xfrm>
          <a:custGeom>
            <a:avLst/>
            <a:gdLst/>
            <a:ahLst/>
            <a:cxnLst/>
            <a:rect l="l" t="t" r="r" b="b"/>
            <a:pathLst>
              <a:path w="1414829" h="519950">
                <a:moveTo>
                  <a:pt x="0" y="0"/>
                </a:moveTo>
                <a:lnTo>
                  <a:pt x="1414829" y="0"/>
                </a:lnTo>
                <a:lnTo>
                  <a:pt x="1414829" y="519950"/>
                </a:lnTo>
                <a:lnTo>
                  <a:pt x="0" y="5199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35" name="Freeform 35"/>
          <p:cNvSpPr/>
          <p:nvPr/>
        </p:nvSpPr>
        <p:spPr>
          <a:xfrm>
            <a:off x="7764008" y="7401369"/>
            <a:ext cx="1414829" cy="519950"/>
          </a:xfrm>
          <a:custGeom>
            <a:avLst/>
            <a:gdLst/>
            <a:ahLst/>
            <a:cxnLst/>
            <a:rect l="l" t="t" r="r" b="b"/>
            <a:pathLst>
              <a:path w="1414829" h="519950">
                <a:moveTo>
                  <a:pt x="0" y="0"/>
                </a:moveTo>
                <a:lnTo>
                  <a:pt x="1414829" y="0"/>
                </a:lnTo>
                <a:lnTo>
                  <a:pt x="1414829" y="519950"/>
                </a:lnTo>
                <a:lnTo>
                  <a:pt x="0" y="51995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36" name="Group 36"/>
          <p:cNvGrpSpPr/>
          <p:nvPr/>
        </p:nvGrpSpPr>
        <p:grpSpPr>
          <a:xfrm>
            <a:off x="5231356" y="8869833"/>
            <a:ext cx="2414293" cy="1079061"/>
            <a:chOff x="0" y="0"/>
            <a:chExt cx="3219058" cy="1438748"/>
          </a:xfrm>
        </p:grpSpPr>
        <p:grpSp>
          <p:nvGrpSpPr>
            <p:cNvPr id="37" name="Group 37"/>
            <p:cNvGrpSpPr/>
            <p:nvPr/>
          </p:nvGrpSpPr>
          <p:grpSpPr>
            <a:xfrm>
              <a:off x="1392525" y="0"/>
              <a:ext cx="661913" cy="661913"/>
              <a:chOff x="0" y="0"/>
              <a:chExt cx="812800" cy="812800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39" name="TextBox 39"/>
              <p:cNvSpPr txBox="1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40" name="TextBox 40"/>
            <p:cNvSpPr txBox="1"/>
            <p:nvPr/>
          </p:nvSpPr>
          <p:spPr>
            <a:xfrm>
              <a:off x="1482965" y="103026"/>
              <a:ext cx="481034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02</a:t>
              </a:r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0" y="892831"/>
              <a:ext cx="3219058" cy="5459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대피소 위치 안내</a:t>
              </a:r>
            </a:p>
          </p:txBody>
        </p:sp>
      </p:grpSp>
      <p:sp>
        <p:nvSpPr>
          <p:cNvPr id="42" name="Freeform 42"/>
          <p:cNvSpPr/>
          <p:nvPr/>
        </p:nvSpPr>
        <p:spPr>
          <a:xfrm>
            <a:off x="9906054" y="6150211"/>
            <a:ext cx="2390956" cy="2349194"/>
          </a:xfrm>
          <a:custGeom>
            <a:avLst/>
            <a:gdLst/>
            <a:ahLst/>
            <a:cxnLst/>
            <a:rect l="l" t="t" r="r" b="b"/>
            <a:pathLst>
              <a:path w="2390956" h="2349194">
                <a:moveTo>
                  <a:pt x="0" y="0"/>
                </a:moveTo>
                <a:lnTo>
                  <a:pt x="2390956" y="0"/>
                </a:lnTo>
                <a:lnTo>
                  <a:pt x="2390956" y="2349194"/>
                </a:lnTo>
                <a:lnTo>
                  <a:pt x="0" y="234919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t="-888" b="-88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3" name="Freeform 43"/>
          <p:cNvSpPr/>
          <p:nvPr/>
        </p:nvSpPr>
        <p:spPr>
          <a:xfrm rot="-819613">
            <a:off x="12871796" y="7304212"/>
            <a:ext cx="1414829" cy="519950"/>
          </a:xfrm>
          <a:custGeom>
            <a:avLst/>
            <a:gdLst/>
            <a:ahLst/>
            <a:cxnLst/>
            <a:rect l="l" t="t" r="r" b="b"/>
            <a:pathLst>
              <a:path w="1414829" h="519950">
                <a:moveTo>
                  <a:pt x="0" y="0"/>
                </a:moveTo>
                <a:lnTo>
                  <a:pt x="1414829" y="0"/>
                </a:lnTo>
                <a:lnTo>
                  <a:pt x="1414829" y="519949"/>
                </a:lnTo>
                <a:lnTo>
                  <a:pt x="0" y="519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44" name="Group 44"/>
          <p:cNvGrpSpPr/>
          <p:nvPr/>
        </p:nvGrpSpPr>
        <p:grpSpPr>
          <a:xfrm>
            <a:off x="10073297" y="8441208"/>
            <a:ext cx="1815852" cy="1584796"/>
            <a:chOff x="0" y="0"/>
            <a:chExt cx="2421136" cy="2113062"/>
          </a:xfrm>
        </p:grpSpPr>
        <p:grpSp>
          <p:nvGrpSpPr>
            <p:cNvPr id="45" name="Group 45"/>
            <p:cNvGrpSpPr/>
            <p:nvPr/>
          </p:nvGrpSpPr>
          <p:grpSpPr>
            <a:xfrm>
              <a:off x="865345" y="0"/>
              <a:ext cx="690446" cy="661913"/>
              <a:chOff x="0" y="0"/>
              <a:chExt cx="847837" cy="812800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847837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47837" h="812800">
                    <a:moveTo>
                      <a:pt x="423919" y="0"/>
                    </a:moveTo>
                    <a:cubicBezTo>
                      <a:pt x="189795" y="0"/>
                      <a:pt x="0" y="181951"/>
                      <a:pt x="0" y="406400"/>
                    </a:cubicBezTo>
                    <a:cubicBezTo>
                      <a:pt x="0" y="630849"/>
                      <a:pt x="189795" y="812800"/>
                      <a:pt x="423919" y="812800"/>
                    </a:cubicBezTo>
                    <a:cubicBezTo>
                      <a:pt x="658042" y="812800"/>
                      <a:pt x="847837" y="630849"/>
                      <a:pt x="847837" y="406400"/>
                    </a:cubicBezTo>
                    <a:cubicBezTo>
                      <a:pt x="847837" y="181951"/>
                      <a:pt x="658042" y="0"/>
                      <a:pt x="423919" y="0"/>
                    </a:cubicBezTo>
                    <a:close/>
                  </a:path>
                </a:pathLst>
              </a:custGeom>
              <a:solidFill>
                <a:srgbClr val="FA947A"/>
              </a:solidFill>
            </p:spPr>
            <p:txBody>
              <a:bodyPr/>
              <a:lstStyle/>
              <a:p>
                <a:endParaRPr lang="ko-KR" altLang="en-US"/>
              </a:p>
            </p:txBody>
          </p:sp>
          <p:sp>
            <p:nvSpPr>
              <p:cNvPr id="47" name="TextBox 47"/>
              <p:cNvSpPr txBox="1"/>
              <p:nvPr/>
            </p:nvSpPr>
            <p:spPr>
              <a:xfrm>
                <a:off x="79485" y="19050"/>
                <a:ext cx="688868" cy="7175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420"/>
                  </a:lnSpc>
                </a:pPr>
                <a:endParaRPr/>
              </a:p>
            </p:txBody>
          </p:sp>
        </p:grpSp>
        <p:sp>
          <p:nvSpPr>
            <p:cNvPr id="48" name="TextBox 48"/>
            <p:cNvSpPr txBox="1"/>
            <p:nvPr/>
          </p:nvSpPr>
          <p:spPr>
            <a:xfrm>
              <a:off x="959683" y="103026"/>
              <a:ext cx="501770" cy="40823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23"/>
                </a:lnSpc>
                <a:spcBef>
                  <a:spcPct val="0"/>
                </a:spcBef>
              </a:pPr>
              <a:r>
                <a:rPr lang="en-US" sz="1802">
                  <a:solidFill>
                    <a:srgbClr val="000000"/>
                  </a:solidFill>
                  <a:latin typeface="Nanum Gothic Bold"/>
                </a:rPr>
                <a:t>03</a:t>
              </a:r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0" y="995645"/>
              <a:ext cx="2421136" cy="11174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420"/>
                </a:lnSpc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대피소 </a:t>
              </a:r>
            </a:p>
            <a:p>
              <a:pPr algn="ctr">
                <a:lnSpc>
                  <a:spcPts val="3420"/>
                </a:lnSpc>
                <a:spcBef>
                  <a:spcPct val="0"/>
                </a:spcBef>
              </a:pPr>
              <a:r>
                <a:rPr lang="en-US" sz="2442">
                  <a:solidFill>
                    <a:srgbClr val="FA643F"/>
                  </a:solidFill>
                  <a:ea typeface="Nanum Gothic Bold"/>
                </a:rPr>
                <a:t>혼잡도 분석</a:t>
              </a:r>
            </a:p>
          </p:txBody>
        </p:sp>
      </p:grpSp>
      <p:sp>
        <p:nvSpPr>
          <p:cNvPr id="50" name="Freeform 50"/>
          <p:cNvSpPr/>
          <p:nvPr/>
        </p:nvSpPr>
        <p:spPr>
          <a:xfrm>
            <a:off x="12373210" y="7846207"/>
            <a:ext cx="2967540" cy="1736112"/>
          </a:xfrm>
          <a:custGeom>
            <a:avLst/>
            <a:gdLst/>
            <a:ahLst/>
            <a:cxnLst/>
            <a:rect l="l" t="t" r="r" b="b"/>
            <a:pathLst>
              <a:path w="2967540" h="1736112">
                <a:moveTo>
                  <a:pt x="0" y="0"/>
                </a:moveTo>
                <a:lnTo>
                  <a:pt x="2967540" y="0"/>
                </a:lnTo>
                <a:lnTo>
                  <a:pt x="2967540" y="1736112"/>
                </a:lnTo>
                <a:lnTo>
                  <a:pt x="0" y="173611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1" name="Freeform 51"/>
          <p:cNvSpPr/>
          <p:nvPr/>
        </p:nvSpPr>
        <p:spPr>
          <a:xfrm>
            <a:off x="9388516" y="3244090"/>
            <a:ext cx="3779246" cy="1954042"/>
          </a:xfrm>
          <a:custGeom>
            <a:avLst/>
            <a:gdLst/>
            <a:ahLst/>
            <a:cxnLst/>
            <a:rect l="l" t="t" r="r" b="b"/>
            <a:pathLst>
              <a:path w="3779246" h="1954042">
                <a:moveTo>
                  <a:pt x="0" y="0"/>
                </a:moveTo>
                <a:lnTo>
                  <a:pt x="3779246" y="0"/>
                </a:lnTo>
                <a:lnTo>
                  <a:pt x="3779246" y="1954042"/>
                </a:lnTo>
                <a:lnTo>
                  <a:pt x="0" y="195404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52" name="Group 52"/>
          <p:cNvGrpSpPr/>
          <p:nvPr/>
        </p:nvGrpSpPr>
        <p:grpSpPr>
          <a:xfrm>
            <a:off x="9519048" y="3812958"/>
            <a:ext cx="2777962" cy="1207202"/>
            <a:chOff x="0" y="0"/>
            <a:chExt cx="731644" cy="317946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731644" cy="317946"/>
            </a:xfrm>
            <a:custGeom>
              <a:avLst/>
              <a:gdLst/>
              <a:ahLst/>
              <a:cxnLst/>
              <a:rect l="l" t="t" r="r" b="b"/>
              <a:pathLst>
                <a:path w="731644" h="317946">
                  <a:moveTo>
                    <a:pt x="142132" y="0"/>
                  </a:moveTo>
                  <a:lnTo>
                    <a:pt x="589512" y="0"/>
                  </a:lnTo>
                  <a:cubicBezTo>
                    <a:pt x="627208" y="0"/>
                    <a:pt x="663360" y="14975"/>
                    <a:pt x="690015" y="41630"/>
                  </a:cubicBezTo>
                  <a:cubicBezTo>
                    <a:pt x="716670" y="68285"/>
                    <a:pt x="731644" y="104436"/>
                    <a:pt x="731644" y="142132"/>
                  </a:cubicBezTo>
                  <a:lnTo>
                    <a:pt x="731644" y="175814"/>
                  </a:lnTo>
                  <a:cubicBezTo>
                    <a:pt x="731644" y="254311"/>
                    <a:pt x="668009" y="317946"/>
                    <a:pt x="589512" y="317946"/>
                  </a:cubicBezTo>
                  <a:lnTo>
                    <a:pt x="142132" y="317946"/>
                  </a:lnTo>
                  <a:cubicBezTo>
                    <a:pt x="63635" y="317946"/>
                    <a:pt x="0" y="254311"/>
                    <a:pt x="0" y="175814"/>
                  </a:cubicBezTo>
                  <a:lnTo>
                    <a:pt x="0" y="142132"/>
                  </a:lnTo>
                  <a:cubicBezTo>
                    <a:pt x="0" y="63635"/>
                    <a:pt x="63635" y="0"/>
                    <a:pt x="142132" y="0"/>
                  </a:cubicBezTo>
                  <a:close/>
                </a:path>
              </a:pathLst>
            </a:custGeom>
            <a:solidFill>
              <a:srgbClr val="FBE3D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0" y="-57150"/>
              <a:ext cx="731644" cy="375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17578902" y="680402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27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554562" y="1040711"/>
            <a:ext cx="1653315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 dirty="0">
                <a:solidFill>
                  <a:srgbClr val="9B9B9B"/>
                </a:solidFill>
                <a:latin typeface="Jua"/>
              </a:rPr>
              <a:t>FLOW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554562" y="607378"/>
            <a:ext cx="2778474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9646834" y="4061313"/>
            <a:ext cx="2650176" cy="708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841"/>
              </a:lnSpc>
            </a:pPr>
            <a:r>
              <a:rPr lang="en-US" sz="2029">
                <a:solidFill>
                  <a:srgbClr val="000000"/>
                </a:solidFill>
                <a:latin typeface="Nanum Gothic Bold"/>
                <a:ea typeface="Nanum Gothic Bold"/>
              </a:rPr>
              <a:t>RAG를 활용한 LLM으로</a:t>
            </a:r>
          </a:p>
          <a:p>
            <a:pPr algn="ctr">
              <a:lnSpc>
                <a:spcPts val="2841"/>
              </a:lnSpc>
              <a:spcBef>
                <a:spcPct val="0"/>
              </a:spcBef>
            </a:pPr>
            <a:r>
              <a:rPr lang="en-US" sz="2029">
                <a:solidFill>
                  <a:srgbClr val="000000"/>
                </a:solidFill>
                <a:ea typeface="Nanum Gothic Bold"/>
              </a:rPr>
              <a:t>보다 정확한 정보 제공</a:t>
            </a:r>
          </a:p>
        </p:txBody>
      </p:sp>
      <p:grpSp>
        <p:nvGrpSpPr>
          <p:cNvPr id="59" name="Group 59"/>
          <p:cNvGrpSpPr/>
          <p:nvPr/>
        </p:nvGrpSpPr>
        <p:grpSpPr>
          <a:xfrm>
            <a:off x="12467999" y="8266232"/>
            <a:ext cx="2777962" cy="1207202"/>
            <a:chOff x="0" y="0"/>
            <a:chExt cx="731644" cy="317946"/>
          </a:xfrm>
        </p:grpSpPr>
        <p:sp>
          <p:nvSpPr>
            <p:cNvPr id="60" name="Freeform 60"/>
            <p:cNvSpPr/>
            <p:nvPr/>
          </p:nvSpPr>
          <p:spPr>
            <a:xfrm>
              <a:off x="0" y="0"/>
              <a:ext cx="731644" cy="317946"/>
            </a:xfrm>
            <a:custGeom>
              <a:avLst/>
              <a:gdLst/>
              <a:ahLst/>
              <a:cxnLst/>
              <a:rect l="l" t="t" r="r" b="b"/>
              <a:pathLst>
                <a:path w="731644" h="317946">
                  <a:moveTo>
                    <a:pt x="142132" y="0"/>
                  </a:moveTo>
                  <a:lnTo>
                    <a:pt x="589512" y="0"/>
                  </a:lnTo>
                  <a:cubicBezTo>
                    <a:pt x="627208" y="0"/>
                    <a:pt x="663360" y="14975"/>
                    <a:pt x="690015" y="41630"/>
                  </a:cubicBezTo>
                  <a:cubicBezTo>
                    <a:pt x="716670" y="68285"/>
                    <a:pt x="731644" y="104436"/>
                    <a:pt x="731644" y="142132"/>
                  </a:cubicBezTo>
                  <a:lnTo>
                    <a:pt x="731644" y="175814"/>
                  </a:lnTo>
                  <a:cubicBezTo>
                    <a:pt x="731644" y="254311"/>
                    <a:pt x="668009" y="317946"/>
                    <a:pt x="589512" y="317946"/>
                  </a:cubicBezTo>
                  <a:lnTo>
                    <a:pt x="142132" y="317946"/>
                  </a:lnTo>
                  <a:cubicBezTo>
                    <a:pt x="63635" y="317946"/>
                    <a:pt x="0" y="254311"/>
                    <a:pt x="0" y="175814"/>
                  </a:cubicBezTo>
                  <a:lnTo>
                    <a:pt x="0" y="142132"/>
                  </a:lnTo>
                  <a:cubicBezTo>
                    <a:pt x="0" y="63635"/>
                    <a:pt x="63635" y="0"/>
                    <a:pt x="142132" y="0"/>
                  </a:cubicBezTo>
                  <a:close/>
                </a:path>
              </a:pathLst>
            </a:custGeom>
            <a:solidFill>
              <a:srgbClr val="FBE3D6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1" name="TextBox 61"/>
            <p:cNvSpPr txBox="1"/>
            <p:nvPr/>
          </p:nvSpPr>
          <p:spPr>
            <a:xfrm>
              <a:off x="0" y="-57150"/>
              <a:ext cx="731644" cy="37509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62" name="TextBox 62"/>
          <p:cNvSpPr txBox="1"/>
          <p:nvPr/>
        </p:nvSpPr>
        <p:spPr>
          <a:xfrm>
            <a:off x="12500847" y="8344776"/>
            <a:ext cx="2570606" cy="10024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8"/>
              </a:lnSpc>
            </a:pPr>
            <a:r>
              <a:rPr lang="en-US" sz="1906">
                <a:solidFill>
                  <a:srgbClr val="000000"/>
                </a:solidFill>
                <a:latin typeface="Nanum Gothic Bold"/>
                <a:ea typeface="Nanum Gothic Bold"/>
              </a:rPr>
              <a:t>카카오맵 API를 활용해</a:t>
            </a:r>
          </a:p>
          <a:p>
            <a:pPr algn="ctr">
              <a:lnSpc>
                <a:spcPts val="2668"/>
              </a:lnSpc>
            </a:pPr>
            <a:r>
              <a:rPr lang="en-US" sz="1906">
                <a:solidFill>
                  <a:srgbClr val="000000"/>
                </a:solidFill>
                <a:ea typeface="Nanum Gothic Bold"/>
              </a:rPr>
              <a:t>현재위치부터 대피로까지</a:t>
            </a:r>
          </a:p>
          <a:p>
            <a:pPr algn="ctr">
              <a:lnSpc>
                <a:spcPts val="2668"/>
              </a:lnSpc>
              <a:spcBef>
                <a:spcPct val="0"/>
              </a:spcBef>
            </a:pPr>
            <a:r>
              <a:rPr lang="en-US" sz="1906">
                <a:solidFill>
                  <a:srgbClr val="000000"/>
                </a:solidFill>
                <a:ea typeface="Nanum Gothic Bold"/>
              </a:rPr>
              <a:t>경로 제공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4833317" y="5095925"/>
            <a:ext cx="10590543" cy="1682344"/>
            <a:chOff x="0" y="0"/>
            <a:chExt cx="2789279" cy="443086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789279" cy="443086"/>
            </a:xfrm>
            <a:custGeom>
              <a:avLst/>
              <a:gdLst/>
              <a:ahLst/>
              <a:cxnLst/>
              <a:rect l="l" t="t" r="r" b="b"/>
              <a:pathLst>
                <a:path w="2789279" h="443086">
                  <a:moveTo>
                    <a:pt x="0" y="0"/>
                  </a:moveTo>
                  <a:lnTo>
                    <a:pt x="2586079" y="0"/>
                  </a:lnTo>
                  <a:lnTo>
                    <a:pt x="2789279" y="221543"/>
                  </a:lnTo>
                  <a:lnTo>
                    <a:pt x="2586079" y="443086"/>
                  </a:lnTo>
                  <a:lnTo>
                    <a:pt x="0" y="443086"/>
                  </a:lnTo>
                  <a:lnTo>
                    <a:pt x="203200" y="22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77800" y="-57150"/>
              <a:ext cx="2535279" cy="500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5801421" y="7700713"/>
            <a:ext cx="10590543" cy="1682344"/>
            <a:chOff x="0" y="0"/>
            <a:chExt cx="2789279" cy="443086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789279" cy="443086"/>
            </a:xfrm>
            <a:custGeom>
              <a:avLst/>
              <a:gdLst/>
              <a:ahLst/>
              <a:cxnLst/>
              <a:rect l="l" t="t" r="r" b="b"/>
              <a:pathLst>
                <a:path w="2789279" h="443086">
                  <a:moveTo>
                    <a:pt x="0" y="0"/>
                  </a:moveTo>
                  <a:lnTo>
                    <a:pt x="2586079" y="0"/>
                  </a:lnTo>
                  <a:lnTo>
                    <a:pt x="2789279" y="221543"/>
                  </a:lnTo>
                  <a:lnTo>
                    <a:pt x="2586079" y="443086"/>
                  </a:lnTo>
                  <a:lnTo>
                    <a:pt x="0" y="443086"/>
                  </a:lnTo>
                  <a:lnTo>
                    <a:pt x="203200" y="22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177800" y="-57150"/>
              <a:ext cx="2535279" cy="500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3598134" y="2627020"/>
            <a:ext cx="10590543" cy="1682344"/>
            <a:chOff x="0" y="0"/>
            <a:chExt cx="2789279" cy="443086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789279" cy="443086"/>
            </a:xfrm>
            <a:custGeom>
              <a:avLst/>
              <a:gdLst/>
              <a:ahLst/>
              <a:cxnLst/>
              <a:rect l="l" t="t" r="r" b="b"/>
              <a:pathLst>
                <a:path w="2789279" h="443086">
                  <a:moveTo>
                    <a:pt x="0" y="0"/>
                  </a:moveTo>
                  <a:lnTo>
                    <a:pt x="2586079" y="0"/>
                  </a:lnTo>
                  <a:lnTo>
                    <a:pt x="2789279" y="221543"/>
                  </a:lnTo>
                  <a:lnTo>
                    <a:pt x="2586079" y="443086"/>
                  </a:lnTo>
                  <a:lnTo>
                    <a:pt x="0" y="443086"/>
                  </a:lnTo>
                  <a:lnTo>
                    <a:pt x="203200" y="22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77800" y="-57150"/>
              <a:ext cx="2535279" cy="500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 rot="-3433616">
            <a:off x="3561555" y="2998921"/>
            <a:ext cx="1406279" cy="956270"/>
          </a:xfrm>
          <a:custGeom>
            <a:avLst/>
            <a:gdLst/>
            <a:ahLst/>
            <a:cxnLst/>
            <a:rect l="l" t="t" r="r" b="b"/>
            <a:pathLst>
              <a:path w="1406279" h="956270">
                <a:moveTo>
                  <a:pt x="0" y="0"/>
                </a:moveTo>
                <a:lnTo>
                  <a:pt x="1406280" y="0"/>
                </a:lnTo>
                <a:lnTo>
                  <a:pt x="1406280" y="956270"/>
                </a:lnTo>
                <a:lnTo>
                  <a:pt x="0" y="95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4" name="Group 14"/>
          <p:cNvGrpSpPr/>
          <p:nvPr/>
        </p:nvGrpSpPr>
        <p:grpSpPr>
          <a:xfrm>
            <a:off x="1896035" y="2142177"/>
            <a:ext cx="2652030" cy="2652030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28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2303744" y="2807993"/>
            <a:ext cx="1836613" cy="12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FA643F"/>
                </a:solidFill>
                <a:latin typeface="Nanum Gothic Bold"/>
              </a:rPr>
              <a:t>01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FA643F"/>
                </a:solidFill>
                <a:ea typeface="Nanum Gothic Bold"/>
              </a:rPr>
              <a:t>실시간 대피소</a:t>
            </a: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>
                <a:solidFill>
                  <a:srgbClr val="FA643F"/>
                </a:solidFill>
                <a:ea typeface="Nanum Gothic Bold"/>
              </a:rPr>
              <a:t>이동자 수집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022501" y="3013442"/>
            <a:ext cx="5633698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앱 이용자의 GPS를 분석해 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ea typeface="Nanum Gothic Bold"/>
              </a:rPr>
              <a:t>실시간으로 이동중인 대피소 파악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6438961" y="8087135"/>
            <a:ext cx="9315464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모델을 통해 예측한 대피소 혼잡도에 따라,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ea typeface="Nanum Gothic Bold"/>
              </a:rPr>
              <a:t>혼잡도가 낮은 대피소 선택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7389221" y="5268034"/>
            <a:ext cx="5478735" cy="12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ea typeface="Nanum Gothic Bold"/>
              </a:rPr>
              <a:t>수집된 실시간 대피소 이동자 데이터로 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ea typeface="Nanum Gothic Bold"/>
              </a:rPr>
              <a:t>재난 대피소의 혼잡상황을 파악할 수 있는 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FA643F"/>
                </a:solidFill>
                <a:latin typeface="Nanum Gothic Bold"/>
                <a:ea typeface="Nanum Gothic Bold"/>
              </a:rPr>
              <a:t>인공지능(AI) 기반 데이터 분석모델 </a:t>
            </a:r>
            <a:r>
              <a:rPr lang="en-US" sz="2442">
                <a:solidFill>
                  <a:srgbClr val="000000"/>
                </a:solidFill>
                <a:ea typeface="Nanum Gothic Bold"/>
              </a:rPr>
              <a:t>이용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45134" y="1156412"/>
            <a:ext cx="1404476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ea typeface="Jua"/>
              </a:rPr>
              <a:t>대피소 </a:t>
            </a:r>
          </a:p>
        </p:txBody>
      </p:sp>
      <p:sp>
        <p:nvSpPr>
          <p:cNvPr id="23" name="Freeform 23"/>
          <p:cNvSpPr/>
          <p:nvPr/>
        </p:nvSpPr>
        <p:spPr>
          <a:xfrm rot="-3433616">
            <a:off x="4877418" y="5450098"/>
            <a:ext cx="1406279" cy="956270"/>
          </a:xfrm>
          <a:custGeom>
            <a:avLst/>
            <a:gdLst/>
            <a:ahLst/>
            <a:cxnLst/>
            <a:rect l="l" t="t" r="r" b="b"/>
            <a:pathLst>
              <a:path w="1406279" h="956270">
                <a:moveTo>
                  <a:pt x="0" y="0"/>
                </a:moveTo>
                <a:lnTo>
                  <a:pt x="1406280" y="0"/>
                </a:lnTo>
                <a:lnTo>
                  <a:pt x="1406280" y="956270"/>
                </a:lnTo>
                <a:lnTo>
                  <a:pt x="0" y="95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4" name="Group 24"/>
          <p:cNvGrpSpPr/>
          <p:nvPr/>
        </p:nvGrpSpPr>
        <p:grpSpPr>
          <a:xfrm>
            <a:off x="3222050" y="4611082"/>
            <a:ext cx="2652030" cy="2652030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6" name="TextBox 2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222050" y="5482347"/>
            <a:ext cx="2652030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FA643F"/>
                </a:solidFill>
                <a:latin typeface="Nanum Gothic Bold"/>
              </a:rPr>
              <a:t>02</a:t>
            </a: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>
                <a:solidFill>
                  <a:srgbClr val="FA643F"/>
                </a:solidFill>
                <a:ea typeface="Nanum Gothic Bold"/>
              </a:rPr>
              <a:t>이동 예측 모델</a:t>
            </a:r>
          </a:p>
        </p:txBody>
      </p:sp>
      <p:sp>
        <p:nvSpPr>
          <p:cNvPr id="28" name="Freeform 28"/>
          <p:cNvSpPr/>
          <p:nvPr/>
        </p:nvSpPr>
        <p:spPr>
          <a:xfrm rot="-3433616">
            <a:off x="5953586" y="8072614"/>
            <a:ext cx="1406279" cy="956270"/>
          </a:xfrm>
          <a:custGeom>
            <a:avLst/>
            <a:gdLst/>
            <a:ahLst/>
            <a:cxnLst/>
            <a:rect l="l" t="t" r="r" b="b"/>
            <a:pathLst>
              <a:path w="1406279" h="956270">
                <a:moveTo>
                  <a:pt x="0" y="0"/>
                </a:moveTo>
                <a:lnTo>
                  <a:pt x="1406279" y="0"/>
                </a:lnTo>
                <a:lnTo>
                  <a:pt x="1406279" y="956270"/>
                </a:lnTo>
                <a:lnTo>
                  <a:pt x="0" y="95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9" name="Group 29"/>
          <p:cNvGrpSpPr/>
          <p:nvPr/>
        </p:nvGrpSpPr>
        <p:grpSpPr>
          <a:xfrm>
            <a:off x="4279794" y="7215870"/>
            <a:ext cx="2652030" cy="265203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833317" y="8087135"/>
            <a:ext cx="1544985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FA643F"/>
                </a:solidFill>
                <a:latin typeface="Nanum Gothic Bold"/>
              </a:rPr>
              <a:t>03</a:t>
            </a: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>
                <a:solidFill>
                  <a:srgbClr val="FA643F"/>
                </a:solidFill>
                <a:ea typeface="Nanum Gothic Bold"/>
              </a:rPr>
              <a:t>대피소 선택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8062794" y="4246438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1028700" y="4246438"/>
            <a:ext cx="3086100" cy="3086100"/>
            <a:chOff x="0" y="0"/>
            <a:chExt cx="812800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4877931" y="5808538"/>
            <a:ext cx="2564708" cy="0"/>
          </a:xfrm>
          <a:prstGeom prst="line">
            <a:avLst/>
          </a:prstGeom>
          <a:ln w="38100" cap="flat">
            <a:solidFill>
              <a:srgbClr val="FA643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29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45134" y="1156412"/>
            <a:ext cx="1404476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ea typeface="Jua"/>
              </a:rPr>
              <a:t>대피소 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848836" y="5549051"/>
            <a:ext cx="1445828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ea typeface="Nanum Gothic Bold"/>
              </a:rPr>
              <a:t>현재</a:t>
            </a:r>
            <a:r>
              <a:rPr lang="en-US" sz="2800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800" dirty="0" err="1">
                <a:solidFill>
                  <a:srgbClr val="000000"/>
                </a:solidFill>
                <a:ea typeface="Nanum Gothic Bold"/>
              </a:rPr>
              <a:t>위치</a:t>
            </a:r>
            <a:endParaRPr lang="en-US" sz="2800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078544" y="5549051"/>
            <a:ext cx="1054600" cy="41992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800" dirty="0" err="1">
                <a:solidFill>
                  <a:srgbClr val="000000"/>
                </a:solidFill>
                <a:ea typeface="Nanum Gothic Bold"/>
              </a:rPr>
              <a:t>대피소</a:t>
            </a:r>
            <a:endParaRPr lang="en-US" sz="2800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114800" y="6330512"/>
            <a:ext cx="4090971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카카오맵 API를 활용하여</a:t>
            </a: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>
                <a:solidFill>
                  <a:srgbClr val="000000"/>
                </a:solidFill>
                <a:ea typeface="Nanum Gothic Bold"/>
              </a:rPr>
              <a:t>지도로 경로 제공</a:t>
            </a:r>
          </a:p>
        </p:txBody>
      </p:sp>
      <p:sp>
        <p:nvSpPr>
          <p:cNvPr id="16" name="Freeform 16"/>
          <p:cNvSpPr/>
          <p:nvPr/>
        </p:nvSpPr>
        <p:spPr>
          <a:xfrm>
            <a:off x="11857256" y="1689268"/>
            <a:ext cx="5808421" cy="11799067"/>
          </a:xfrm>
          <a:custGeom>
            <a:avLst/>
            <a:gdLst/>
            <a:ahLst/>
            <a:cxnLst/>
            <a:rect l="l" t="t" r="r" b="b"/>
            <a:pathLst>
              <a:path w="5808421" h="11799067">
                <a:moveTo>
                  <a:pt x="0" y="0"/>
                </a:moveTo>
                <a:lnTo>
                  <a:pt x="5808421" y="0"/>
                </a:lnTo>
                <a:lnTo>
                  <a:pt x="5808421" y="11799067"/>
                </a:lnTo>
                <a:lnTo>
                  <a:pt x="0" y="1179906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7" name="Group 17"/>
          <p:cNvGrpSpPr/>
          <p:nvPr/>
        </p:nvGrpSpPr>
        <p:grpSpPr>
          <a:xfrm rot="-5400000">
            <a:off x="12107127" y="7350680"/>
            <a:ext cx="5244459" cy="5872641"/>
            <a:chOff x="0" y="0"/>
            <a:chExt cx="1143422" cy="1280381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143422" cy="1280381"/>
            </a:xfrm>
            <a:custGeom>
              <a:avLst/>
              <a:gdLst/>
              <a:ahLst/>
              <a:cxnLst/>
              <a:rect l="l" t="t" r="r" b="b"/>
              <a:pathLst>
                <a:path w="1143422" h="1280381">
                  <a:moveTo>
                    <a:pt x="0" y="0"/>
                  </a:moveTo>
                  <a:lnTo>
                    <a:pt x="1143422" y="0"/>
                  </a:lnTo>
                  <a:lnTo>
                    <a:pt x="1143422" y="1280381"/>
                  </a:lnTo>
                  <a:lnTo>
                    <a:pt x="0" y="1280381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9" name="TextBox 19"/>
            <p:cNvSpPr txBox="1"/>
            <p:nvPr/>
          </p:nvSpPr>
          <p:spPr>
            <a:xfrm>
              <a:off x="0" y="-57150"/>
              <a:ext cx="1143422" cy="133753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20" name="이등변 삼각형 19">
            <a:extLst>
              <a:ext uri="{FF2B5EF4-FFF2-40B4-BE49-F238E27FC236}">
                <a16:creationId xmlns:a16="http://schemas.microsoft.com/office/drawing/2014/main" id="{F163AE02-1B11-8352-A0DB-25BF19179271}"/>
              </a:ext>
            </a:extLst>
          </p:cNvPr>
          <p:cNvSpPr/>
          <p:nvPr/>
        </p:nvSpPr>
        <p:spPr>
          <a:xfrm rot="10800000" flipH="1">
            <a:off x="15316200" y="7644255"/>
            <a:ext cx="480522" cy="818522"/>
          </a:xfrm>
          <a:prstGeom prst="triangle">
            <a:avLst>
              <a:gd name="adj" fmla="val 63080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이등변 삼각형 20">
            <a:extLst>
              <a:ext uri="{FF2B5EF4-FFF2-40B4-BE49-F238E27FC236}">
                <a16:creationId xmlns:a16="http://schemas.microsoft.com/office/drawing/2014/main" id="{2835C044-5641-643B-61F0-267EA6490F3B}"/>
              </a:ext>
            </a:extLst>
          </p:cNvPr>
          <p:cNvSpPr/>
          <p:nvPr/>
        </p:nvSpPr>
        <p:spPr>
          <a:xfrm rot="10800000" flipH="1">
            <a:off x="15075938" y="5219700"/>
            <a:ext cx="480522" cy="588838"/>
          </a:xfrm>
          <a:prstGeom prst="triangle">
            <a:avLst>
              <a:gd name="adj" fmla="val 46165"/>
            </a:avLst>
          </a:prstGeom>
          <a:solidFill>
            <a:srgbClr val="FFFFFF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30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4" name="AutoShape 4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2011228" y="1702791"/>
            <a:ext cx="5654449" cy="11511987"/>
          </a:xfrm>
          <a:custGeom>
            <a:avLst/>
            <a:gdLst/>
            <a:ahLst/>
            <a:cxnLst/>
            <a:rect l="l" t="t" r="r" b="b"/>
            <a:pathLst>
              <a:path w="5654449" h="11511987">
                <a:moveTo>
                  <a:pt x="0" y="0"/>
                </a:moveTo>
                <a:lnTo>
                  <a:pt x="5654449" y="0"/>
                </a:lnTo>
                <a:lnTo>
                  <a:pt x="5654449" y="11511987"/>
                </a:lnTo>
                <a:lnTo>
                  <a:pt x="0" y="115119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6" name="Group 6"/>
          <p:cNvGrpSpPr/>
          <p:nvPr/>
        </p:nvGrpSpPr>
        <p:grpSpPr>
          <a:xfrm rot="-5400000">
            <a:off x="12007388" y="7122661"/>
            <a:ext cx="5662128" cy="5654449"/>
            <a:chOff x="0" y="0"/>
            <a:chExt cx="1491260" cy="148923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491260" cy="1489237"/>
            </a:xfrm>
            <a:custGeom>
              <a:avLst/>
              <a:gdLst/>
              <a:ahLst/>
              <a:cxnLst/>
              <a:rect l="l" t="t" r="r" b="b"/>
              <a:pathLst>
                <a:path w="1491260" h="1489237">
                  <a:moveTo>
                    <a:pt x="0" y="0"/>
                  </a:moveTo>
                  <a:lnTo>
                    <a:pt x="1491260" y="0"/>
                  </a:lnTo>
                  <a:lnTo>
                    <a:pt x="1491260" y="1489237"/>
                  </a:lnTo>
                  <a:lnTo>
                    <a:pt x="0" y="1489237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1491260" cy="154638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021457" y="6379898"/>
            <a:ext cx="8129927" cy="1682344"/>
            <a:chOff x="0" y="0"/>
            <a:chExt cx="2141215" cy="4430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141215" cy="443086"/>
            </a:xfrm>
            <a:custGeom>
              <a:avLst/>
              <a:gdLst/>
              <a:ahLst/>
              <a:cxnLst/>
              <a:rect l="l" t="t" r="r" b="b"/>
              <a:pathLst>
                <a:path w="2141215" h="443086">
                  <a:moveTo>
                    <a:pt x="0" y="0"/>
                  </a:moveTo>
                  <a:lnTo>
                    <a:pt x="1938015" y="0"/>
                  </a:lnTo>
                  <a:lnTo>
                    <a:pt x="2141215" y="221543"/>
                  </a:lnTo>
                  <a:lnTo>
                    <a:pt x="1938015" y="443086"/>
                  </a:lnTo>
                  <a:lnTo>
                    <a:pt x="0" y="443086"/>
                  </a:lnTo>
                  <a:lnTo>
                    <a:pt x="203200" y="22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7800" y="-57150"/>
              <a:ext cx="1887215" cy="500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2786275" y="3508792"/>
            <a:ext cx="8294573" cy="1682344"/>
            <a:chOff x="0" y="0"/>
            <a:chExt cx="2184579" cy="4430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184579" cy="443086"/>
            </a:xfrm>
            <a:custGeom>
              <a:avLst/>
              <a:gdLst/>
              <a:ahLst/>
              <a:cxnLst/>
              <a:rect l="l" t="t" r="r" b="b"/>
              <a:pathLst>
                <a:path w="2184579" h="443086">
                  <a:moveTo>
                    <a:pt x="0" y="0"/>
                  </a:moveTo>
                  <a:lnTo>
                    <a:pt x="1981379" y="0"/>
                  </a:lnTo>
                  <a:lnTo>
                    <a:pt x="2184579" y="221543"/>
                  </a:lnTo>
                  <a:lnTo>
                    <a:pt x="1981379" y="443086"/>
                  </a:lnTo>
                  <a:lnTo>
                    <a:pt x="0" y="443086"/>
                  </a:lnTo>
                  <a:lnTo>
                    <a:pt x="203200" y="22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7800" y="-57150"/>
              <a:ext cx="1930579" cy="500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5" name="Freeform 15"/>
          <p:cNvSpPr/>
          <p:nvPr/>
        </p:nvSpPr>
        <p:spPr>
          <a:xfrm rot="-3433616">
            <a:off x="2749696" y="3880693"/>
            <a:ext cx="1406279" cy="956270"/>
          </a:xfrm>
          <a:custGeom>
            <a:avLst/>
            <a:gdLst/>
            <a:ahLst/>
            <a:cxnLst/>
            <a:rect l="l" t="t" r="r" b="b"/>
            <a:pathLst>
              <a:path w="1406279" h="956270">
                <a:moveTo>
                  <a:pt x="0" y="0"/>
                </a:moveTo>
                <a:lnTo>
                  <a:pt x="1406280" y="0"/>
                </a:lnTo>
                <a:lnTo>
                  <a:pt x="1406280" y="956270"/>
                </a:lnTo>
                <a:lnTo>
                  <a:pt x="0" y="956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16" name="Group 16"/>
          <p:cNvGrpSpPr/>
          <p:nvPr/>
        </p:nvGrpSpPr>
        <p:grpSpPr>
          <a:xfrm>
            <a:off x="1084176" y="3023949"/>
            <a:ext cx="2652030" cy="2652030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5551343" y="6766319"/>
            <a:ext cx="5650260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Rule-Based System으로 재난 상황에 맞는 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ea typeface="Nanum Gothic Bold"/>
              </a:rPr>
              <a:t>행동요령을 사용자에게 알려준다  </a:t>
            </a:r>
          </a:p>
        </p:txBody>
      </p:sp>
      <p:sp>
        <p:nvSpPr>
          <p:cNvPr id="20" name="Freeform 20"/>
          <p:cNvSpPr/>
          <p:nvPr/>
        </p:nvSpPr>
        <p:spPr>
          <a:xfrm rot="-3433616">
            <a:off x="4065559" y="6734071"/>
            <a:ext cx="1406279" cy="956270"/>
          </a:xfrm>
          <a:custGeom>
            <a:avLst/>
            <a:gdLst/>
            <a:ahLst/>
            <a:cxnLst/>
            <a:rect l="l" t="t" r="r" b="b"/>
            <a:pathLst>
              <a:path w="1406279" h="956270">
                <a:moveTo>
                  <a:pt x="0" y="0"/>
                </a:moveTo>
                <a:lnTo>
                  <a:pt x="1406279" y="0"/>
                </a:lnTo>
                <a:lnTo>
                  <a:pt x="1406279" y="956270"/>
                </a:lnTo>
                <a:lnTo>
                  <a:pt x="0" y="956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1" name="Group 21"/>
          <p:cNvGrpSpPr/>
          <p:nvPr/>
        </p:nvGrpSpPr>
        <p:grpSpPr>
          <a:xfrm>
            <a:off x="2410191" y="5886191"/>
            <a:ext cx="2652030" cy="2652030"/>
            <a:chOff x="0" y="0"/>
            <a:chExt cx="812800" cy="81280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24" name="Freeform 24"/>
          <p:cNvSpPr/>
          <p:nvPr/>
        </p:nvSpPr>
        <p:spPr>
          <a:xfrm rot="-3433616">
            <a:off x="5953586" y="8268299"/>
            <a:ext cx="1406279" cy="956270"/>
          </a:xfrm>
          <a:custGeom>
            <a:avLst/>
            <a:gdLst/>
            <a:ahLst/>
            <a:cxnLst/>
            <a:rect l="l" t="t" r="r" b="b"/>
            <a:pathLst>
              <a:path w="1406279" h="956270">
                <a:moveTo>
                  <a:pt x="0" y="0"/>
                </a:moveTo>
                <a:lnTo>
                  <a:pt x="1406279" y="0"/>
                </a:lnTo>
                <a:lnTo>
                  <a:pt x="1406279" y="956270"/>
                </a:lnTo>
                <a:lnTo>
                  <a:pt x="0" y="95627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TextBox 25"/>
          <p:cNvSpPr txBox="1"/>
          <p:nvPr/>
        </p:nvSpPr>
        <p:spPr>
          <a:xfrm>
            <a:off x="645134" y="1169935"/>
            <a:ext cx="2351194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ea typeface="Jua"/>
              </a:rPr>
              <a:t>행동요령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738253" y="3680902"/>
            <a:ext cx="1264143" cy="12809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 dirty="0">
                <a:solidFill>
                  <a:srgbClr val="FA643F"/>
                </a:solidFill>
                <a:latin typeface="Nanum Gothic Bold"/>
              </a:rPr>
              <a:t>01</a:t>
            </a:r>
          </a:p>
          <a:p>
            <a:pPr algn="ctr">
              <a:lnSpc>
                <a:spcPts val="3420"/>
              </a:lnSpc>
            </a:pPr>
            <a:r>
              <a:rPr lang="en-US" sz="2442" dirty="0" err="1">
                <a:solidFill>
                  <a:srgbClr val="FA643F"/>
                </a:solidFill>
                <a:ea typeface="Nanum Gothic Bold"/>
              </a:rPr>
              <a:t>재난종류</a:t>
            </a:r>
            <a:endParaRPr lang="en-US" sz="2442" dirty="0">
              <a:solidFill>
                <a:srgbClr val="FA643F"/>
              </a:solidFill>
              <a:ea typeface="Nanum Gothic Bold"/>
            </a:endParaRP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 dirty="0" err="1">
                <a:solidFill>
                  <a:srgbClr val="FA643F"/>
                </a:solidFill>
                <a:ea typeface="Nanum Gothic Bold"/>
              </a:rPr>
              <a:t>파악</a:t>
            </a:r>
            <a:endParaRPr lang="en-US" sz="2442" dirty="0">
              <a:solidFill>
                <a:srgbClr val="FA643F"/>
              </a:solidFill>
              <a:ea typeface="Nanum Gothic Bold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4021457" y="4109527"/>
            <a:ext cx="5633698" cy="42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ea typeface="Nanum Gothic Bold"/>
              </a:rPr>
              <a:t>재난문자의 재난 종류 파악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2410191" y="6449759"/>
            <a:ext cx="2652030" cy="12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FA643F"/>
                </a:solidFill>
                <a:latin typeface="Nanum Gothic Bold"/>
              </a:rPr>
              <a:t>02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FA643F"/>
                </a:solidFill>
                <a:latin typeface="Nanum Gothic Bold"/>
                <a:ea typeface="Nanum Gothic Bold"/>
              </a:rPr>
              <a:t> 재난에 맞는 </a:t>
            </a: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>
                <a:solidFill>
                  <a:srgbClr val="FA643F"/>
                </a:solidFill>
                <a:ea typeface="Nanum Gothic Bold"/>
              </a:rPr>
              <a:t>행동요령 출력 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05316" y="1598306"/>
            <a:ext cx="3203502" cy="167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69"/>
              </a:lnSpc>
            </a:pPr>
            <a:r>
              <a:rPr lang="en-US" sz="11790">
                <a:solidFill>
                  <a:srgbClr val="FA643F"/>
                </a:solidFill>
                <a:latin typeface="Nanum Gothic Bold"/>
              </a:rPr>
              <a:t>001</a:t>
            </a:r>
          </a:p>
        </p:txBody>
      </p:sp>
      <p:sp>
        <p:nvSpPr>
          <p:cNvPr id="4" name="AutoShape 4"/>
          <p:cNvSpPr/>
          <p:nvPr/>
        </p:nvSpPr>
        <p:spPr>
          <a:xfrm>
            <a:off x="1505316" y="4332623"/>
            <a:ext cx="7941617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505403" y="2934099"/>
            <a:ext cx="4122187" cy="138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7"/>
              </a:lnSpc>
              <a:spcBef>
                <a:spcPct val="0"/>
              </a:spcBef>
            </a:pPr>
            <a:r>
              <a:rPr lang="en-US" sz="8034">
                <a:solidFill>
                  <a:srgbClr val="000000"/>
                </a:solidFill>
                <a:ea typeface="Nanum Gothic Bold"/>
              </a:rPr>
              <a:t>환경 분석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7131302" y="9764787"/>
            <a:ext cx="931294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-3/50-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31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4" name="Group 4"/>
          <p:cNvGrpSpPr/>
          <p:nvPr/>
        </p:nvGrpSpPr>
        <p:grpSpPr>
          <a:xfrm>
            <a:off x="2220788" y="2313937"/>
            <a:ext cx="3086100" cy="3086100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3589845" y="2736970"/>
            <a:ext cx="12477367" cy="2240034"/>
            <a:chOff x="0" y="0"/>
            <a:chExt cx="2263716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263716" cy="406400"/>
            </a:xfrm>
            <a:custGeom>
              <a:avLst/>
              <a:gdLst/>
              <a:ahLst/>
              <a:cxnLst/>
              <a:rect l="l" t="t" r="r" b="b"/>
              <a:pathLst>
                <a:path w="2263716" h="406400">
                  <a:moveTo>
                    <a:pt x="2060516" y="0"/>
                  </a:moveTo>
                  <a:cubicBezTo>
                    <a:pt x="2172741" y="0"/>
                    <a:pt x="2263716" y="90976"/>
                    <a:pt x="2263716" y="203200"/>
                  </a:cubicBezTo>
                  <a:cubicBezTo>
                    <a:pt x="2263716" y="315424"/>
                    <a:pt x="2172741" y="406400"/>
                    <a:pt x="206051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2263716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0" name="AutoShape 10"/>
          <p:cNvSpPr/>
          <p:nvPr/>
        </p:nvSpPr>
        <p:spPr>
          <a:xfrm flipV="1">
            <a:off x="7962505" y="6007085"/>
            <a:ext cx="2362989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11" name="Group 11"/>
          <p:cNvGrpSpPr/>
          <p:nvPr/>
        </p:nvGrpSpPr>
        <p:grpSpPr>
          <a:xfrm>
            <a:off x="8543388" y="7717828"/>
            <a:ext cx="1201225" cy="1201225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812800" y="406400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609600"/>
                  </a:lnTo>
                  <a:lnTo>
                    <a:pt x="406400" y="609600"/>
                  </a:lnTo>
                  <a:lnTo>
                    <a:pt x="406400" y="812800"/>
                  </a:lnTo>
                  <a:lnTo>
                    <a:pt x="812800" y="406400"/>
                  </a:lnTo>
                  <a:close/>
                </a:path>
              </a:pathLst>
            </a:custGeom>
            <a:solidFill>
              <a:srgbClr val="FA947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146050"/>
              <a:ext cx="711200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5490962" y="3082807"/>
            <a:ext cx="9596116" cy="1481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907"/>
              </a:lnSpc>
            </a:pPr>
            <a:r>
              <a:rPr lang="en-US" sz="2790">
                <a:solidFill>
                  <a:srgbClr val="000000"/>
                </a:solidFill>
                <a:latin typeface="Nanum Gothic Bold"/>
                <a:ea typeface="Nanum Gothic Bold"/>
              </a:rPr>
              <a:t>RAG(Retrieval Augmented Generation)는 </a:t>
            </a:r>
          </a:p>
          <a:p>
            <a:pPr algn="just">
              <a:lnSpc>
                <a:spcPts val="3907"/>
              </a:lnSpc>
            </a:pPr>
            <a:r>
              <a:rPr lang="en-US" sz="2790">
                <a:solidFill>
                  <a:srgbClr val="000000"/>
                </a:solidFill>
                <a:ea typeface="Nanum Gothic Bold"/>
              </a:rPr>
              <a:t>대규모 언어 모델의 출력을 최적화하여 응답을 생성하기 전에</a:t>
            </a:r>
          </a:p>
          <a:p>
            <a:pPr algn="just">
              <a:lnSpc>
                <a:spcPts val="3907"/>
              </a:lnSpc>
              <a:spcBef>
                <a:spcPct val="0"/>
              </a:spcBef>
            </a:pPr>
            <a:r>
              <a:rPr lang="en-US" sz="2790">
                <a:solidFill>
                  <a:srgbClr val="FA643F"/>
                </a:solidFill>
                <a:ea typeface="Nanum Gothic Bold"/>
              </a:rPr>
              <a:t>외부의 신뢰할 수 있는 지식 베이스</a:t>
            </a:r>
            <a:r>
              <a:rPr lang="en-US" sz="2790">
                <a:solidFill>
                  <a:srgbClr val="000000"/>
                </a:solidFill>
                <a:ea typeface="Nanum Gothic Bold"/>
              </a:rPr>
              <a:t>를 참조하도록 하는 프로세스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300113" y="3317237"/>
            <a:ext cx="2927449" cy="9556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700"/>
              </a:lnSpc>
              <a:spcBef>
                <a:spcPct val="0"/>
              </a:spcBef>
            </a:pPr>
            <a:r>
              <a:rPr lang="en-US" sz="5500">
                <a:solidFill>
                  <a:srgbClr val="FA643F"/>
                </a:solidFill>
                <a:latin typeface="Nanum Gothic Bold"/>
                <a:ea typeface="Nanum Gothic Bold"/>
              </a:rPr>
              <a:t> RAG란? 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8302935" y="5342888"/>
            <a:ext cx="1682130" cy="43717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700"/>
              </a:lnSpc>
              <a:spcBef>
                <a:spcPct val="0"/>
              </a:spcBef>
            </a:pPr>
            <a:r>
              <a:rPr lang="en-US" sz="2642" dirty="0">
                <a:solidFill>
                  <a:srgbClr val="000000"/>
                </a:solidFill>
                <a:latin typeface="Nanum Gothic Bold"/>
              </a:rPr>
              <a:t>EXAMPLE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241962" y="6236004"/>
            <a:ext cx="5804074" cy="5325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540"/>
              </a:lnSpc>
              <a:spcBef>
                <a:spcPct val="0"/>
              </a:spcBef>
            </a:pPr>
            <a:r>
              <a:rPr lang="en-US" sz="3242" dirty="0">
                <a:solidFill>
                  <a:srgbClr val="000000"/>
                </a:solidFill>
                <a:latin typeface="Nanum Gothic Bold"/>
                <a:ea typeface="Nanum Gothic Bold"/>
              </a:rPr>
              <a:t>Q. </a:t>
            </a:r>
            <a:r>
              <a:rPr lang="en-US" sz="3242" dirty="0" err="1">
                <a:solidFill>
                  <a:srgbClr val="000000"/>
                </a:solidFill>
                <a:latin typeface="Nanum Gothic Bold"/>
                <a:ea typeface="Nanum Gothic Bold"/>
              </a:rPr>
              <a:t>파리에서</a:t>
            </a:r>
            <a:r>
              <a:rPr lang="en-US" sz="32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32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유명한</a:t>
            </a:r>
            <a:r>
              <a:rPr lang="en-US" sz="32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32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랜드마크는</a:t>
            </a:r>
            <a:r>
              <a:rPr lang="en-US" sz="3242" dirty="0">
                <a:solidFill>
                  <a:srgbClr val="000000"/>
                </a:solidFill>
                <a:latin typeface="Nanum Gothic Bold"/>
                <a:ea typeface="Nanum Gothic Bold"/>
              </a:rPr>
              <a:t>?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60434" y="7393446"/>
            <a:ext cx="6200093" cy="21462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1.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검색단계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: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신뢰할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수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있는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데이터베이스에서</a:t>
            </a:r>
            <a:endParaRPr lang="en-US" sz="2442" dirty="0">
              <a:solidFill>
                <a:srgbClr val="000000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3420"/>
              </a:lnSpc>
            </a:pP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“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파리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랜드마크”에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대해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검색</a:t>
            </a:r>
            <a:endParaRPr lang="en-US" sz="2442" dirty="0">
              <a:solidFill>
                <a:srgbClr val="000000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 dirty="0">
                <a:solidFill>
                  <a:srgbClr val="FA947A"/>
                </a:solidFill>
                <a:latin typeface="Nanum Gothic Bold"/>
              </a:rPr>
              <a:t>ex)</a:t>
            </a: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altLang="ko-KR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에펠탑</a:t>
            </a:r>
            <a:r>
              <a:rPr lang="en-US" altLang="ko-KR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altLang="ko-KR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노트르담</a:t>
            </a:r>
            <a:r>
              <a:rPr lang="en-US" altLang="ko-KR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대성당</a:t>
            </a:r>
            <a:r>
              <a:rPr lang="en-US" altLang="ko-KR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altLang="ko-KR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루브르</a:t>
            </a:r>
            <a:r>
              <a:rPr lang="en-US" altLang="ko-KR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박물관</a:t>
            </a:r>
            <a:r>
              <a:rPr lang="en-US" altLang="ko-KR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등의</a:t>
            </a:r>
            <a:r>
              <a:rPr lang="en-US" altLang="ko-KR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정보를</a:t>
            </a:r>
            <a:r>
              <a:rPr lang="en-US" altLang="ko-KR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찾음</a:t>
            </a:r>
            <a:endParaRPr lang="en-US" altLang="ko-KR" sz="2442" dirty="0">
              <a:solidFill>
                <a:srgbClr val="000000"/>
              </a:solidFill>
              <a:latin typeface="Nanum Gothic Bold"/>
              <a:ea typeface="Nanum Gothic Bold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0612116" y="7035016"/>
            <a:ext cx="7053560" cy="25668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2.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응답생성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: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검색한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정보를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바탕으로</a:t>
            </a:r>
            <a:endParaRPr lang="en-US" sz="2442" dirty="0">
              <a:solidFill>
                <a:srgbClr val="000000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3420"/>
              </a:lnSpc>
            </a:pPr>
            <a:r>
              <a:rPr lang="en-US" sz="2442" dirty="0" err="1">
                <a:solidFill>
                  <a:srgbClr val="000000"/>
                </a:solidFill>
                <a:ea typeface="Nanum Gothic Bold"/>
              </a:rPr>
              <a:t>질문에</a:t>
            </a:r>
            <a:r>
              <a:rPr lang="en-US" sz="24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ea typeface="Nanum Gothic Bold"/>
              </a:rPr>
              <a:t>대한</a:t>
            </a:r>
            <a:r>
              <a:rPr lang="en-US" sz="24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ea typeface="Nanum Gothic Bold"/>
              </a:rPr>
              <a:t>응답</a:t>
            </a:r>
            <a:r>
              <a:rPr lang="en-US" sz="24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ea typeface="Nanum Gothic Bold"/>
              </a:rPr>
              <a:t>생성</a:t>
            </a:r>
            <a:r>
              <a:rPr lang="en-US" sz="2442" dirty="0">
                <a:solidFill>
                  <a:srgbClr val="000000"/>
                </a:solidFill>
                <a:ea typeface="Nanum Gothic Bold"/>
              </a:rPr>
              <a:t> </a:t>
            </a:r>
          </a:p>
          <a:p>
            <a:pPr algn="ctr">
              <a:lnSpc>
                <a:spcPts val="3420"/>
              </a:lnSpc>
            </a:pPr>
            <a:r>
              <a:rPr lang="en-US" sz="2442" dirty="0">
                <a:solidFill>
                  <a:srgbClr val="FA947A"/>
                </a:solidFill>
                <a:latin typeface="Nanum Gothic Bold"/>
              </a:rPr>
              <a:t>ex)</a:t>
            </a:r>
          </a:p>
          <a:p>
            <a:pPr algn="ctr">
              <a:lnSpc>
                <a:spcPts val="3420"/>
              </a:lnSpc>
            </a:pP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“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파리에서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유명한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랜드마크는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</a:p>
          <a:p>
            <a:pPr algn="ctr">
              <a:lnSpc>
                <a:spcPts val="3420"/>
              </a:lnSpc>
            </a:pP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에펠탑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노트르담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대성당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루브르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박물관이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있습니다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.”</a:t>
            </a: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 dirty="0" err="1">
                <a:solidFill>
                  <a:srgbClr val="000000"/>
                </a:solidFill>
                <a:ea typeface="Nanum Gothic Bold"/>
              </a:rPr>
              <a:t>라는</a:t>
            </a:r>
            <a:r>
              <a:rPr lang="en-US" sz="24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ea typeface="Nanum Gothic Bold"/>
              </a:rPr>
              <a:t>응답을</a:t>
            </a:r>
            <a:r>
              <a:rPr lang="en-US" sz="2442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ea typeface="Nanum Gothic Bold"/>
              </a:rPr>
              <a:t>생성</a:t>
            </a:r>
            <a:endParaRPr lang="en-US" sz="2442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645134" y="1192914"/>
            <a:ext cx="2351194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latin typeface="Jua"/>
              </a:rPr>
              <a:t>ChatBot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32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4" name="AutoShape 4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2774911" y="1998304"/>
            <a:ext cx="13329800" cy="7656700"/>
          </a:xfrm>
          <a:custGeom>
            <a:avLst/>
            <a:gdLst/>
            <a:ahLst/>
            <a:cxnLst/>
            <a:rect l="l" t="t" r="r" b="b"/>
            <a:pathLst>
              <a:path w="13329800" h="7656700">
                <a:moveTo>
                  <a:pt x="0" y="0"/>
                </a:moveTo>
                <a:lnTo>
                  <a:pt x="13329799" y="0"/>
                </a:lnTo>
                <a:lnTo>
                  <a:pt x="13329799" y="7656701"/>
                </a:lnTo>
                <a:lnTo>
                  <a:pt x="0" y="76567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6" name="TextBox 6"/>
          <p:cNvSpPr txBox="1"/>
          <p:nvPr/>
        </p:nvSpPr>
        <p:spPr>
          <a:xfrm>
            <a:off x="645134" y="1192914"/>
            <a:ext cx="2351194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latin typeface="Jua"/>
              </a:rPr>
              <a:t>ChatBot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33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4" name="AutoShape 4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645134" y="1192914"/>
            <a:ext cx="2351194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latin typeface="Jua"/>
              </a:rPr>
              <a:t>ChatBot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3598134" y="2627020"/>
            <a:ext cx="10590543" cy="1682344"/>
            <a:chOff x="0" y="0"/>
            <a:chExt cx="2789279" cy="443086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789279" cy="443086"/>
            </a:xfrm>
            <a:custGeom>
              <a:avLst/>
              <a:gdLst/>
              <a:ahLst/>
              <a:cxnLst/>
              <a:rect l="l" t="t" r="r" b="b"/>
              <a:pathLst>
                <a:path w="2789279" h="443086">
                  <a:moveTo>
                    <a:pt x="0" y="0"/>
                  </a:moveTo>
                  <a:lnTo>
                    <a:pt x="2586079" y="0"/>
                  </a:lnTo>
                  <a:lnTo>
                    <a:pt x="2789279" y="221543"/>
                  </a:lnTo>
                  <a:lnTo>
                    <a:pt x="2586079" y="443086"/>
                  </a:lnTo>
                  <a:lnTo>
                    <a:pt x="0" y="443086"/>
                  </a:lnTo>
                  <a:lnTo>
                    <a:pt x="203200" y="22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177800" y="-57150"/>
              <a:ext cx="2535279" cy="500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4833317" y="5095925"/>
            <a:ext cx="10590543" cy="1682344"/>
            <a:chOff x="0" y="0"/>
            <a:chExt cx="2789279" cy="443086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789279" cy="443086"/>
            </a:xfrm>
            <a:custGeom>
              <a:avLst/>
              <a:gdLst/>
              <a:ahLst/>
              <a:cxnLst/>
              <a:rect l="l" t="t" r="r" b="b"/>
              <a:pathLst>
                <a:path w="2789279" h="443086">
                  <a:moveTo>
                    <a:pt x="0" y="0"/>
                  </a:moveTo>
                  <a:lnTo>
                    <a:pt x="2586079" y="0"/>
                  </a:lnTo>
                  <a:lnTo>
                    <a:pt x="2789279" y="221543"/>
                  </a:lnTo>
                  <a:lnTo>
                    <a:pt x="2586079" y="443086"/>
                  </a:lnTo>
                  <a:lnTo>
                    <a:pt x="0" y="443086"/>
                  </a:lnTo>
                  <a:lnTo>
                    <a:pt x="203200" y="22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177800" y="-57150"/>
              <a:ext cx="2535279" cy="500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801421" y="7700713"/>
            <a:ext cx="10590543" cy="1682344"/>
            <a:chOff x="0" y="0"/>
            <a:chExt cx="2789279" cy="443086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789279" cy="443086"/>
            </a:xfrm>
            <a:custGeom>
              <a:avLst/>
              <a:gdLst/>
              <a:ahLst/>
              <a:cxnLst/>
              <a:rect l="l" t="t" r="r" b="b"/>
              <a:pathLst>
                <a:path w="2789279" h="443086">
                  <a:moveTo>
                    <a:pt x="0" y="0"/>
                  </a:moveTo>
                  <a:lnTo>
                    <a:pt x="2586079" y="0"/>
                  </a:lnTo>
                  <a:lnTo>
                    <a:pt x="2789279" y="221543"/>
                  </a:lnTo>
                  <a:lnTo>
                    <a:pt x="2586079" y="443086"/>
                  </a:lnTo>
                  <a:lnTo>
                    <a:pt x="0" y="443086"/>
                  </a:lnTo>
                  <a:lnTo>
                    <a:pt x="203200" y="2215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177800" y="-57150"/>
              <a:ext cx="2535279" cy="50023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6438961" y="8087135"/>
            <a:ext cx="9315464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Queary와 함께 참조데이터를 LLM에 입력하면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각 Query에 맞는 정확한 응답 제공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23826" y="5268034"/>
            <a:ext cx="9525" cy="423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endParaRPr/>
          </a:p>
        </p:txBody>
      </p:sp>
      <p:sp>
        <p:nvSpPr>
          <p:cNvPr id="17" name="TextBox 17"/>
          <p:cNvSpPr txBox="1"/>
          <p:nvPr/>
        </p:nvSpPr>
        <p:spPr>
          <a:xfrm>
            <a:off x="6291118" y="3040929"/>
            <a:ext cx="5705763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ea typeface="Nanum Gothic Bold"/>
              </a:rPr>
              <a:t>챗봇에 재난과 관련된</a:t>
            </a:r>
          </a:p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ea typeface="Nanum Gothic Bold"/>
              </a:rPr>
              <a:t>상황</a:t>
            </a:r>
            <a:r>
              <a:rPr lang="en-US" sz="2400">
                <a:solidFill>
                  <a:srgbClr val="000000"/>
                </a:solidFill>
                <a:latin typeface="Nanum Gothic Bold"/>
                <a:ea typeface="Nanum Gothic Bold"/>
              </a:rPr>
              <a:t>에 대해서 query로 입력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280469" y="5568794"/>
            <a:ext cx="5705763" cy="824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000000"/>
                </a:solidFill>
                <a:ea typeface="Nanum Gothic Bold"/>
              </a:rPr>
              <a:t>재난 행동요령 데이터베이스에서 문장유사도를 분석해 참조데이터로 인용</a:t>
            </a:r>
          </a:p>
        </p:txBody>
      </p:sp>
      <p:sp>
        <p:nvSpPr>
          <p:cNvPr id="19" name="Freeform 19"/>
          <p:cNvSpPr/>
          <p:nvPr/>
        </p:nvSpPr>
        <p:spPr>
          <a:xfrm rot="-3433616">
            <a:off x="3561555" y="2998921"/>
            <a:ext cx="1406279" cy="956270"/>
          </a:xfrm>
          <a:custGeom>
            <a:avLst/>
            <a:gdLst/>
            <a:ahLst/>
            <a:cxnLst/>
            <a:rect l="l" t="t" r="r" b="b"/>
            <a:pathLst>
              <a:path w="1406279" h="956270">
                <a:moveTo>
                  <a:pt x="0" y="0"/>
                </a:moveTo>
                <a:lnTo>
                  <a:pt x="1406280" y="0"/>
                </a:lnTo>
                <a:lnTo>
                  <a:pt x="1406280" y="956270"/>
                </a:lnTo>
                <a:lnTo>
                  <a:pt x="0" y="95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0" name="Group 20"/>
          <p:cNvGrpSpPr/>
          <p:nvPr/>
        </p:nvGrpSpPr>
        <p:grpSpPr>
          <a:xfrm>
            <a:off x="1896035" y="2142177"/>
            <a:ext cx="2652030" cy="2652030"/>
            <a:chOff x="0" y="0"/>
            <a:chExt cx="812800" cy="8128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2" name="TextBox 2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2595424" y="3022305"/>
            <a:ext cx="1253252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FA643F"/>
                </a:solidFill>
                <a:latin typeface="Nanum Gothic Bold"/>
              </a:rPr>
              <a:t>01</a:t>
            </a: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>
                <a:solidFill>
                  <a:srgbClr val="FA643F"/>
                </a:solidFill>
                <a:ea typeface="Nanum Gothic Bold"/>
              </a:rPr>
              <a:t>상황 입력</a:t>
            </a:r>
          </a:p>
        </p:txBody>
      </p:sp>
      <p:sp>
        <p:nvSpPr>
          <p:cNvPr id="24" name="Freeform 24"/>
          <p:cNvSpPr/>
          <p:nvPr/>
        </p:nvSpPr>
        <p:spPr>
          <a:xfrm rot="-3433616">
            <a:off x="5953586" y="8054886"/>
            <a:ext cx="1406279" cy="956270"/>
          </a:xfrm>
          <a:custGeom>
            <a:avLst/>
            <a:gdLst/>
            <a:ahLst/>
            <a:cxnLst/>
            <a:rect l="l" t="t" r="r" b="b"/>
            <a:pathLst>
              <a:path w="1406279" h="956270">
                <a:moveTo>
                  <a:pt x="0" y="0"/>
                </a:moveTo>
                <a:lnTo>
                  <a:pt x="1406279" y="0"/>
                </a:lnTo>
                <a:lnTo>
                  <a:pt x="1406279" y="956270"/>
                </a:lnTo>
                <a:lnTo>
                  <a:pt x="0" y="95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25" name="Freeform 25"/>
          <p:cNvSpPr/>
          <p:nvPr/>
        </p:nvSpPr>
        <p:spPr>
          <a:xfrm rot="-3433616">
            <a:off x="4887571" y="5450098"/>
            <a:ext cx="1406279" cy="956270"/>
          </a:xfrm>
          <a:custGeom>
            <a:avLst/>
            <a:gdLst/>
            <a:ahLst/>
            <a:cxnLst/>
            <a:rect l="l" t="t" r="r" b="b"/>
            <a:pathLst>
              <a:path w="1406279" h="956270">
                <a:moveTo>
                  <a:pt x="0" y="0"/>
                </a:moveTo>
                <a:lnTo>
                  <a:pt x="1406279" y="0"/>
                </a:lnTo>
                <a:lnTo>
                  <a:pt x="1406279" y="956270"/>
                </a:lnTo>
                <a:lnTo>
                  <a:pt x="0" y="95627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26" name="Group 26"/>
          <p:cNvGrpSpPr/>
          <p:nvPr/>
        </p:nvGrpSpPr>
        <p:grpSpPr>
          <a:xfrm>
            <a:off x="3222050" y="4611082"/>
            <a:ext cx="2652030" cy="2652030"/>
            <a:chOff x="0" y="0"/>
            <a:chExt cx="812800" cy="812800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2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29" name="Group 29"/>
          <p:cNvGrpSpPr/>
          <p:nvPr/>
        </p:nvGrpSpPr>
        <p:grpSpPr>
          <a:xfrm>
            <a:off x="4264695" y="7215870"/>
            <a:ext cx="2652030" cy="2652030"/>
            <a:chOff x="0" y="0"/>
            <a:chExt cx="812800" cy="812800"/>
          </a:xfrm>
        </p:grpSpPr>
        <p:sp>
          <p:nvSpPr>
            <p:cNvPr id="30" name="Freeform 3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D9D9D9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31" name="TextBox 3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32" name="TextBox 32"/>
          <p:cNvSpPr txBox="1"/>
          <p:nvPr/>
        </p:nvSpPr>
        <p:spPr>
          <a:xfrm>
            <a:off x="4818233" y="8087135"/>
            <a:ext cx="1544955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FA643F"/>
                </a:solidFill>
                <a:latin typeface="Nanum Gothic Bold"/>
              </a:rPr>
              <a:t>03</a:t>
            </a: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>
                <a:solidFill>
                  <a:srgbClr val="FA643F"/>
                </a:solidFill>
                <a:ea typeface="Nanum Gothic Bold"/>
              </a:rPr>
              <a:t>적절한 응답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3230309" y="5482347"/>
            <a:ext cx="2652030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FA643F"/>
                </a:solidFill>
                <a:latin typeface="Nanum Gothic Bold"/>
              </a:rPr>
              <a:t>02</a:t>
            </a: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>
                <a:solidFill>
                  <a:srgbClr val="FA643F"/>
                </a:solidFill>
                <a:ea typeface="Nanum Gothic Bold"/>
              </a:rPr>
              <a:t>참조데이터 분석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34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4" name="AutoShape 4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645134" y="1192914"/>
            <a:ext cx="2351194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latin typeface="Jua"/>
              </a:rPr>
              <a:t>ChatBot</a:t>
            </a:r>
          </a:p>
        </p:txBody>
      </p:sp>
      <p:sp>
        <p:nvSpPr>
          <p:cNvPr id="6" name="Freeform 6"/>
          <p:cNvSpPr/>
          <p:nvPr/>
        </p:nvSpPr>
        <p:spPr>
          <a:xfrm>
            <a:off x="12177915" y="1725770"/>
            <a:ext cx="5487762" cy="11231848"/>
          </a:xfrm>
          <a:custGeom>
            <a:avLst/>
            <a:gdLst/>
            <a:ahLst/>
            <a:cxnLst/>
            <a:rect l="l" t="t" r="r" b="b"/>
            <a:pathLst>
              <a:path w="5487762" h="11231848">
                <a:moveTo>
                  <a:pt x="0" y="0"/>
                </a:moveTo>
                <a:lnTo>
                  <a:pt x="5487762" y="0"/>
                </a:lnTo>
                <a:lnTo>
                  <a:pt x="5487762" y="11231848"/>
                </a:lnTo>
                <a:lnTo>
                  <a:pt x="0" y="1123184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25805"/>
            </a:stretch>
          </a:blipFill>
        </p:spPr>
        <p:txBody>
          <a:bodyPr/>
          <a:lstStyle/>
          <a:p>
            <a:endParaRPr lang="ko-KR" altLang="en-US"/>
          </a:p>
        </p:txBody>
      </p:sp>
      <p:grpSp>
        <p:nvGrpSpPr>
          <p:cNvPr id="7" name="Group 7"/>
          <p:cNvGrpSpPr/>
          <p:nvPr/>
        </p:nvGrpSpPr>
        <p:grpSpPr>
          <a:xfrm rot="-5400000">
            <a:off x="12004720" y="7119993"/>
            <a:ext cx="5662128" cy="5659785"/>
            <a:chOff x="0" y="0"/>
            <a:chExt cx="1491260" cy="149064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91260" cy="1490643"/>
            </a:xfrm>
            <a:custGeom>
              <a:avLst/>
              <a:gdLst/>
              <a:ahLst/>
              <a:cxnLst/>
              <a:rect l="l" t="t" r="r" b="b"/>
              <a:pathLst>
                <a:path w="1491260" h="1490643">
                  <a:moveTo>
                    <a:pt x="0" y="0"/>
                  </a:moveTo>
                  <a:lnTo>
                    <a:pt x="1491260" y="0"/>
                  </a:lnTo>
                  <a:lnTo>
                    <a:pt x="1491260" y="1490643"/>
                  </a:lnTo>
                  <a:lnTo>
                    <a:pt x="0" y="1490643"/>
                  </a:lnTo>
                  <a:close/>
                </a:path>
              </a:pathLst>
            </a:custGeom>
            <a:gradFill rotWithShape="1">
              <a:gsLst>
                <a:gs pos="0">
                  <a:srgbClr val="A6A6A6">
                    <a:alpha val="100000"/>
                  </a:srgbClr>
                </a:gs>
                <a:gs pos="50000">
                  <a:srgbClr val="FFFFFF">
                    <a:alpha val="10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57150"/>
              <a:ext cx="1491260" cy="15477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8062794" y="4246438"/>
            <a:ext cx="3086100" cy="3086100"/>
            <a:chOff x="0" y="0"/>
            <a:chExt cx="812800" cy="8128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EC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028700" y="4246438"/>
            <a:ext cx="3086100" cy="3086100"/>
            <a:chOff x="0" y="0"/>
            <a:chExt cx="812800" cy="8128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BECF0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 flipV="1">
            <a:off x="4877931" y="5808538"/>
            <a:ext cx="2564708" cy="0"/>
          </a:xfrm>
          <a:prstGeom prst="line">
            <a:avLst/>
          </a:prstGeom>
          <a:ln w="38100" cap="flat">
            <a:solidFill>
              <a:srgbClr val="FA643F"/>
            </a:solidFill>
            <a:prstDash val="solid"/>
            <a:headEnd type="none" w="sm" len="sm"/>
            <a:tailEnd type="triangle" w="lg" len="me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1916739" y="5363313"/>
            <a:ext cx="1310022" cy="85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 dirty="0" err="1">
                <a:solidFill>
                  <a:srgbClr val="000000"/>
                </a:solidFill>
                <a:ea typeface="Nanum Gothic Bold"/>
              </a:rPr>
              <a:t>사용자의</a:t>
            </a:r>
            <a:endParaRPr lang="en-US" sz="2442" dirty="0">
              <a:solidFill>
                <a:srgbClr val="000000"/>
              </a:solidFill>
              <a:ea typeface="Nanum Gothic Bold"/>
            </a:endParaRP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 dirty="0" err="1">
                <a:solidFill>
                  <a:srgbClr val="000000"/>
                </a:solidFill>
                <a:ea typeface="Nanum Gothic Bold"/>
              </a:rPr>
              <a:t>질문</a:t>
            </a:r>
            <a:endParaRPr lang="en-US" sz="2442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9084644" y="5363313"/>
            <a:ext cx="1042399" cy="85235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 dirty="0" err="1">
                <a:solidFill>
                  <a:srgbClr val="000000"/>
                </a:solidFill>
                <a:ea typeface="Nanum Gothic Bold"/>
              </a:rPr>
              <a:t>챗봇의</a:t>
            </a:r>
            <a:endParaRPr lang="en-US" sz="2442" dirty="0">
              <a:solidFill>
                <a:srgbClr val="000000"/>
              </a:solidFill>
              <a:ea typeface="Nanum Gothic Bold"/>
            </a:endParaRP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 dirty="0" err="1">
                <a:solidFill>
                  <a:srgbClr val="000000"/>
                </a:solidFill>
                <a:ea typeface="Nanum Gothic Bold"/>
              </a:rPr>
              <a:t>응답</a:t>
            </a:r>
            <a:endParaRPr lang="en-US" sz="2442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4114800" y="6330512"/>
            <a:ext cx="4090971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Query +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참조데이터에</a:t>
            </a:r>
            <a:endParaRPr lang="en-US" sz="2442" dirty="0">
              <a:solidFill>
                <a:srgbClr val="000000"/>
              </a:solidFill>
              <a:latin typeface="Nanum Gothic Bold"/>
              <a:ea typeface="Nanum Gothic Bold"/>
            </a:endParaRPr>
          </a:p>
          <a:p>
            <a:pPr algn="ctr">
              <a:lnSpc>
                <a:spcPts val="3420"/>
              </a:lnSpc>
              <a:spcBef>
                <a:spcPct val="0"/>
              </a:spcBef>
            </a:pP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기반한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LLM의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응답</a:t>
            </a:r>
            <a:endParaRPr lang="en-US" sz="2442" dirty="0">
              <a:solidFill>
                <a:srgbClr val="000000"/>
              </a:solidFill>
              <a:latin typeface="Nanum Gothic Bold"/>
              <a:ea typeface="Nanum Gothic Bold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35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727293" y="2656370"/>
            <a:ext cx="13757408" cy="2763542"/>
          </a:xfrm>
          <a:custGeom>
            <a:avLst/>
            <a:gdLst/>
            <a:ahLst/>
            <a:cxnLst/>
            <a:rect l="l" t="t" r="r" b="b"/>
            <a:pathLst>
              <a:path w="13757408" h="2763542">
                <a:moveTo>
                  <a:pt x="0" y="0"/>
                </a:moveTo>
                <a:lnTo>
                  <a:pt x="13757408" y="0"/>
                </a:lnTo>
                <a:lnTo>
                  <a:pt x="13757408" y="2763541"/>
                </a:lnTo>
                <a:lnTo>
                  <a:pt x="0" y="27635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r="-10356" b="-977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727293" y="5982520"/>
            <a:ext cx="13757408" cy="1954177"/>
          </a:xfrm>
          <a:custGeom>
            <a:avLst/>
            <a:gdLst/>
            <a:ahLst/>
            <a:cxnLst/>
            <a:rect l="l" t="t" r="r" b="b"/>
            <a:pathLst>
              <a:path w="13757408" h="1954177">
                <a:moveTo>
                  <a:pt x="0" y="0"/>
                </a:moveTo>
                <a:lnTo>
                  <a:pt x="13757408" y="0"/>
                </a:lnTo>
                <a:lnTo>
                  <a:pt x="13757408" y="1954177"/>
                </a:lnTo>
                <a:lnTo>
                  <a:pt x="0" y="195417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65393" y="8528230"/>
            <a:ext cx="13719308" cy="1144358"/>
          </a:xfrm>
          <a:custGeom>
            <a:avLst/>
            <a:gdLst/>
            <a:ahLst/>
            <a:cxnLst/>
            <a:rect l="l" t="t" r="r" b="b"/>
            <a:pathLst>
              <a:path w="13719308" h="1144358">
                <a:moveTo>
                  <a:pt x="0" y="0"/>
                </a:moveTo>
                <a:lnTo>
                  <a:pt x="13719308" y="0"/>
                </a:lnTo>
                <a:lnTo>
                  <a:pt x="13719308" y="1144358"/>
                </a:lnTo>
                <a:lnTo>
                  <a:pt x="0" y="11443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6384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65138" y="2198536"/>
            <a:ext cx="12919563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허깅페이스(http://huggingface.co)에서 문장 유사도 분석을 위한 임베딩 모델 불러오기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565138" y="5524686"/>
            <a:ext cx="12919563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text를 받아 불러온 모델을 이용해 임베딩해주는 함수 선언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18836" y="1123092"/>
            <a:ext cx="1430774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latin typeface="Jua"/>
              </a:rPr>
              <a:t>DEMO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565138" y="8070397"/>
            <a:ext cx="13757408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코사인 유사도를 분석하는 함수 선언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36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727293" y="3178346"/>
            <a:ext cx="13627216" cy="2784102"/>
          </a:xfrm>
          <a:custGeom>
            <a:avLst/>
            <a:gdLst/>
            <a:ahLst/>
            <a:cxnLst/>
            <a:rect l="l" t="t" r="r" b="b"/>
            <a:pathLst>
              <a:path w="13627216" h="2784102">
                <a:moveTo>
                  <a:pt x="0" y="0"/>
                </a:moveTo>
                <a:lnTo>
                  <a:pt x="13627216" y="0"/>
                </a:lnTo>
                <a:lnTo>
                  <a:pt x="13627216" y="2784102"/>
                </a:lnTo>
                <a:lnTo>
                  <a:pt x="0" y="27841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53705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727293" y="6133898"/>
            <a:ext cx="13627216" cy="3626600"/>
          </a:xfrm>
          <a:custGeom>
            <a:avLst/>
            <a:gdLst/>
            <a:ahLst/>
            <a:cxnLst/>
            <a:rect l="l" t="t" r="r" b="b"/>
            <a:pathLst>
              <a:path w="13627216" h="3626600">
                <a:moveTo>
                  <a:pt x="0" y="0"/>
                </a:moveTo>
                <a:lnTo>
                  <a:pt x="13627216" y="0"/>
                </a:lnTo>
                <a:lnTo>
                  <a:pt x="13627216" y="3626600"/>
                </a:lnTo>
                <a:lnTo>
                  <a:pt x="0" y="3626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2635" b="-15558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8836" y="1123092"/>
            <a:ext cx="1430774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latin typeface="Jua"/>
              </a:rPr>
              <a:t>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565138" y="2263312"/>
            <a:ext cx="12789371" cy="91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재난 행동 요령을 문서로 document 변수에 저장(본 프로젝트에서는 지진재난상황을 임시로 가정)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37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18836" y="1123092"/>
            <a:ext cx="1430774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latin typeface="Jua"/>
              </a:rPr>
              <a:t>DEMO</a:t>
            </a:r>
          </a:p>
        </p:txBody>
      </p:sp>
      <p:sp>
        <p:nvSpPr>
          <p:cNvPr id="6" name="Freeform 6"/>
          <p:cNvSpPr/>
          <p:nvPr/>
        </p:nvSpPr>
        <p:spPr>
          <a:xfrm>
            <a:off x="1846373" y="2865713"/>
            <a:ext cx="13627216" cy="6761196"/>
          </a:xfrm>
          <a:custGeom>
            <a:avLst/>
            <a:gdLst/>
            <a:ahLst/>
            <a:cxnLst/>
            <a:rect l="l" t="t" r="r" b="b"/>
            <a:pathLst>
              <a:path w="13627216" h="6761196">
                <a:moveTo>
                  <a:pt x="0" y="0"/>
                </a:moveTo>
                <a:lnTo>
                  <a:pt x="13627217" y="0"/>
                </a:lnTo>
                <a:lnTo>
                  <a:pt x="13627217" y="6761195"/>
                </a:lnTo>
                <a:lnTo>
                  <a:pt x="0" y="67611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/>
          <p:cNvSpPr txBox="1"/>
          <p:nvPr/>
        </p:nvSpPr>
        <p:spPr>
          <a:xfrm>
            <a:off x="2684218" y="1931629"/>
            <a:ext cx="12789371" cy="91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저장된 문서를 적절한 크기의 덩어리로 분리하여 리스트에 저장하고 반환하는 함수 선언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fixed chunking과 content-aware chunking 방식을 혼합하여 사용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38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715202" y="5676586"/>
            <a:ext cx="13758388" cy="1003018"/>
          </a:xfrm>
          <a:custGeom>
            <a:avLst/>
            <a:gdLst/>
            <a:ahLst/>
            <a:cxnLst/>
            <a:rect l="l" t="t" r="r" b="b"/>
            <a:pathLst>
              <a:path w="13758388" h="1003018">
                <a:moveTo>
                  <a:pt x="0" y="0"/>
                </a:moveTo>
                <a:lnTo>
                  <a:pt x="13758388" y="0"/>
                </a:lnTo>
                <a:lnTo>
                  <a:pt x="13758388" y="1003018"/>
                </a:lnTo>
                <a:lnTo>
                  <a:pt x="0" y="1003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81" b="-48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715202" y="2446347"/>
            <a:ext cx="13758388" cy="588723"/>
          </a:xfrm>
          <a:custGeom>
            <a:avLst/>
            <a:gdLst/>
            <a:ahLst/>
            <a:cxnLst/>
            <a:rect l="l" t="t" r="r" b="b"/>
            <a:pathLst>
              <a:path w="13758388" h="588723">
                <a:moveTo>
                  <a:pt x="0" y="0"/>
                </a:moveTo>
                <a:lnTo>
                  <a:pt x="13758388" y="0"/>
                </a:lnTo>
                <a:lnTo>
                  <a:pt x="13758388" y="588723"/>
                </a:lnTo>
                <a:lnTo>
                  <a:pt x="0" y="5887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621" r="-276" b="-621"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Freeform 6"/>
          <p:cNvSpPr/>
          <p:nvPr/>
        </p:nvSpPr>
        <p:spPr>
          <a:xfrm>
            <a:off x="1715202" y="7813713"/>
            <a:ext cx="13758388" cy="1977987"/>
          </a:xfrm>
          <a:custGeom>
            <a:avLst/>
            <a:gdLst/>
            <a:ahLst/>
            <a:cxnLst/>
            <a:rect l="l" t="t" r="r" b="b"/>
            <a:pathLst>
              <a:path w="13758388" h="1977987">
                <a:moveTo>
                  <a:pt x="0" y="0"/>
                </a:moveTo>
                <a:lnTo>
                  <a:pt x="13758388" y="0"/>
                </a:lnTo>
                <a:lnTo>
                  <a:pt x="13758388" y="1977987"/>
                </a:lnTo>
                <a:lnTo>
                  <a:pt x="0" y="197798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7" name="Freeform 7"/>
          <p:cNvSpPr/>
          <p:nvPr/>
        </p:nvSpPr>
        <p:spPr>
          <a:xfrm>
            <a:off x="1715202" y="3717171"/>
            <a:ext cx="13758388" cy="1292031"/>
          </a:xfrm>
          <a:custGeom>
            <a:avLst/>
            <a:gdLst/>
            <a:ahLst/>
            <a:cxnLst/>
            <a:rect l="l" t="t" r="r" b="b"/>
            <a:pathLst>
              <a:path w="13758388" h="1292031">
                <a:moveTo>
                  <a:pt x="0" y="0"/>
                </a:moveTo>
                <a:lnTo>
                  <a:pt x="13758388" y="0"/>
                </a:lnTo>
                <a:lnTo>
                  <a:pt x="13758388" y="1292031"/>
                </a:lnTo>
                <a:lnTo>
                  <a:pt x="0" y="129203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8" name="TextBox 8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8836" y="1123092"/>
            <a:ext cx="1430774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latin typeface="Jua"/>
              </a:rPr>
              <a:t>DEMO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2684218" y="1931629"/>
            <a:ext cx="12789371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문서를 max_length를 200으로 분리하여 documents 변수에 저장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684218" y="5218752"/>
            <a:ext cx="12789371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매개변수로 받은 texts 리스트의 모든 요소를 임베딩해 저장 후 반환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2684218" y="6879629"/>
            <a:ext cx="12789371" cy="91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데이터베이스에 document라는 컬렉션이 있으면 가져오고, 없으면 생성</a:t>
            </a:r>
          </a:p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위의 embedding_function을 지정하여 데이터가 추가될 때 임베딩 수행 후 저장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84218" y="3259337"/>
            <a:ext cx="12789371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chromadb를 이용하여 ‘./myDB.db’에 데이터베이스 생성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39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715202" y="2322788"/>
            <a:ext cx="13758388" cy="2005342"/>
          </a:xfrm>
          <a:custGeom>
            <a:avLst/>
            <a:gdLst/>
            <a:ahLst/>
            <a:cxnLst/>
            <a:rect l="l" t="t" r="r" b="b"/>
            <a:pathLst>
              <a:path w="13758388" h="2005342">
                <a:moveTo>
                  <a:pt x="0" y="0"/>
                </a:moveTo>
                <a:lnTo>
                  <a:pt x="13758388" y="0"/>
                </a:lnTo>
                <a:lnTo>
                  <a:pt x="13758388" y="2005341"/>
                </a:lnTo>
                <a:lnTo>
                  <a:pt x="0" y="200534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1715202" y="5557488"/>
            <a:ext cx="13758388" cy="2354097"/>
          </a:xfrm>
          <a:custGeom>
            <a:avLst/>
            <a:gdLst/>
            <a:ahLst/>
            <a:cxnLst/>
            <a:rect l="l" t="t" r="r" b="b"/>
            <a:pathLst>
              <a:path w="13758388" h="2354097">
                <a:moveTo>
                  <a:pt x="0" y="0"/>
                </a:moveTo>
                <a:lnTo>
                  <a:pt x="13758388" y="0"/>
                </a:lnTo>
                <a:lnTo>
                  <a:pt x="13758388" y="2354097"/>
                </a:lnTo>
                <a:lnTo>
                  <a:pt x="0" y="235409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8836" y="1123092"/>
            <a:ext cx="1430774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latin typeface="Jua"/>
              </a:rPr>
              <a:t>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84218" y="1836379"/>
            <a:ext cx="12789371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컬렉션에  문서를 분리 저장한 documents 리스트 요소 각각의 인덱스와 내용을 저장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684218" y="4613879"/>
            <a:ext cx="12789371" cy="9150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db 컬렉션에서 query()를 호출해, 매개변수인 question(사용자가 입력한 값)을 임베딩하여, db 컬렉션의 값들과 유사성을 파악하고 n_result개수만큼 context 변수에 저장해 반환</a:t>
            </a:r>
          </a:p>
        </p:txBody>
      </p:sp>
      <p:sp>
        <p:nvSpPr>
          <p:cNvPr id="10" name="Freeform 10"/>
          <p:cNvSpPr/>
          <p:nvPr/>
        </p:nvSpPr>
        <p:spPr>
          <a:xfrm>
            <a:off x="1715202" y="8655168"/>
            <a:ext cx="13758388" cy="977753"/>
          </a:xfrm>
          <a:custGeom>
            <a:avLst/>
            <a:gdLst/>
            <a:ahLst/>
            <a:cxnLst/>
            <a:rect l="l" t="t" r="r" b="b"/>
            <a:pathLst>
              <a:path w="13758388" h="977753">
                <a:moveTo>
                  <a:pt x="0" y="0"/>
                </a:moveTo>
                <a:lnTo>
                  <a:pt x="13758388" y="0"/>
                </a:lnTo>
                <a:lnTo>
                  <a:pt x="13758388" y="977754"/>
                </a:lnTo>
                <a:lnTo>
                  <a:pt x="0" y="9777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1" name="TextBox 11"/>
          <p:cNvSpPr txBox="1"/>
          <p:nvPr/>
        </p:nvSpPr>
        <p:spPr>
          <a:xfrm>
            <a:off x="2684218" y="8197335"/>
            <a:ext cx="12789371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명령어 생성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40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1715202" y="2389463"/>
            <a:ext cx="13758388" cy="1682554"/>
          </a:xfrm>
          <a:custGeom>
            <a:avLst/>
            <a:gdLst/>
            <a:ahLst/>
            <a:cxnLst/>
            <a:rect l="l" t="t" r="r" b="b"/>
            <a:pathLst>
              <a:path w="13758388" h="1682554">
                <a:moveTo>
                  <a:pt x="0" y="0"/>
                </a:moveTo>
                <a:lnTo>
                  <a:pt x="13758388" y="0"/>
                </a:lnTo>
                <a:lnTo>
                  <a:pt x="13758388" y="1682554"/>
                </a:lnTo>
                <a:lnTo>
                  <a:pt x="0" y="16825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3634399" y="4232608"/>
            <a:ext cx="10731954" cy="5643025"/>
          </a:xfrm>
          <a:custGeom>
            <a:avLst/>
            <a:gdLst/>
            <a:ahLst/>
            <a:cxnLst/>
            <a:rect l="l" t="t" r="r" b="b"/>
            <a:pathLst>
              <a:path w="10731954" h="5643025">
                <a:moveTo>
                  <a:pt x="0" y="0"/>
                </a:moveTo>
                <a:lnTo>
                  <a:pt x="10731954" y="0"/>
                </a:lnTo>
                <a:lnTo>
                  <a:pt x="10731954" y="5643024"/>
                </a:lnTo>
                <a:lnTo>
                  <a:pt x="0" y="56430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18836" y="1123092"/>
            <a:ext cx="1430774" cy="8752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9B9B9B"/>
                </a:solidFill>
                <a:latin typeface="Jua"/>
              </a:rPr>
              <a:t>DEMO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684218" y="1931629"/>
            <a:ext cx="12789371" cy="4578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640"/>
              </a:lnSpc>
            </a:pPr>
            <a:r>
              <a:rPr lang="en-US" sz="2600">
                <a:solidFill>
                  <a:srgbClr val="000000"/>
                </a:solidFill>
                <a:latin typeface="Nanum Gothic Bold"/>
                <a:ea typeface="Nanum Gothic Bold"/>
              </a:rPr>
              <a:t>## 현재 상황 입력을 임시적으로 부여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715202" y="4194508"/>
            <a:ext cx="1522394" cy="372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080"/>
              </a:lnSpc>
            </a:pPr>
            <a:r>
              <a:rPr lang="en-US" sz="2200">
                <a:solidFill>
                  <a:srgbClr val="000000"/>
                </a:solidFill>
                <a:latin typeface="Nanum Gothic"/>
                <a:ea typeface="Nanum Gothic"/>
              </a:rPr>
              <a:t>최종 입력: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04128" y="886777"/>
            <a:ext cx="13977868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1137240" y="1615641"/>
            <a:ext cx="16013520" cy="6998568"/>
          </a:xfrm>
          <a:custGeom>
            <a:avLst/>
            <a:gdLst/>
            <a:ahLst/>
            <a:cxnLst/>
            <a:rect l="l" t="t" r="r" b="b"/>
            <a:pathLst>
              <a:path w="16013520" h="6998568">
                <a:moveTo>
                  <a:pt x="0" y="0"/>
                </a:moveTo>
                <a:lnTo>
                  <a:pt x="16013520" y="0"/>
                </a:lnTo>
                <a:lnTo>
                  <a:pt x="16013520" y="6998568"/>
                </a:lnTo>
                <a:lnTo>
                  <a:pt x="0" y="6998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4" name="TextBox 4"/>
          <p:cNvSpPr txBox="1"/>
          <p:nvPr/>
        </p:nvSpPr>
        <p:spPr>
          <a:xfrm>
            <a:off x="645134" y="635953"/>
            <a:ext cx="2758994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001 환경 분석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04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015098" y="2923849"/>
            <a:ext cx="3086100" cy="77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 dirty="0" err="1">
                <a:solidFill>
                  <a:srgbClr val="000000"/>
                </a:solidFill>
                <a:ea typeface="Nanum Gothic Bold"/>
              </a:rPr>
              <a:t>전쟁</a:t>
            </a:r>
            <a:endParaRPr lang="en-US" sz="4542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600950" y="2923849"/>
            <a:ext cx="3086100" cy="796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99"/>
              </a:lnSpc>
              <a:spcBef>
                <a:spcPct val="0"/>
              </a:spcBef>
            </a:pPr>
            <a:r>
              <a:rPr lang="en-US" sz="4642">
                <a:solidFill>
                  <a:srgbClr val="000000"/>
                </a:solidFill>
                <a:ea typeface="Nanum Gothic Bold"/>
              </a:rPr>
              <a:t>지진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2924112" y="2923849"/>
            <a:ext cx="3086100" cy="77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000000"/>
                </a:solidFill>
                <a:ea typeface="Nanum Gothic Bold"/>
              </a:rPr>
              <a:t>지진해일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015098" y="6372280"/>
            <a:ext cx="3086100" cy="77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000000"/>
                </a:solidFill>
                <a:ea typeface="Nanum Gothic Bold"/>
              </a:rPr>
              <a:t>태풍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600950" y="6372280"/>
            <a:ext cx="3086100" cy="77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000000"/>
                </a:solidFill>
                <a:ea typeface="Nanum Gothic Bold"/>
              </a:rPr>
              <a:t>홍수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2924112" y="6372280"/>
            <a:ext cx="3086100" cy="7799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000000"/>
                </a:solidFill>
                <a:ea typeface="Nanum Gothic Bold"/>
              </a:rPr>
              <a:t>화산폭발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059649" y="9038954"/>
            <a:ext cx="16168703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Nanum Gothic Bold"/>
                <a:ea typeface="Nanum Gothic Bold"/>
              </a:rPr>
              <a:t>이외에도 자연재난, 사회재난, 비상상황 등 </a:t>
            </a:r>
            <a:r>
              <a:rPr lang="en-US" sz="3999">
                <a:solidFill>
                  <a:srgbClr val="FA643F"/>
                </a:solidFill>
                <a:ea typeface="Nanum Gothic Bold"/>
              </a:rPr>
              <a:t>다양한 종류의 재난</a:t>
            </a:r>
            <a:r>
              <a:rPr lang="en-US" sz="3999">
                <a:solidFill>
                  <a:srgbClr val="000000"/>
                </a:solidFill>
                <a:ea typeface="Nanum Gothic Bold"/>
              </a:rPr>
              <a:t>이 존재</a:t>
            </a:r>
          </a:p>
        </p:txBody>
      </p:sp>
      <p:sp>
        <p:nvSpPr>
          <p:cNvPr id="13" name="AutoShape 13"/>
          <p:cNvSpPr/>
          <p:nvPr/>
        </p:nvSpPr>
        <p:spPr>
          <a:xfrm>
            <a:off x="2155066" y="8862741"/>
            <a:ext cx="13977868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41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523427" y="1938884"/>
            <a:ext cx="11241145" cy="8059926"/>
          </a:xfrm>
          <a:custGeom>
            <a:avLst/>
            <a:gdLst/>
            <a:ahLst/>
            <a:cxnLst/>
            <a:rect l="l" t="t" r="r" b="b"/>
            <a:pathLst>
              <a:path w="11241145" h="8059926">
                <a:moveTo>
                  <a:pt x="0" y="0"/>
                </a:moveTo>
                <a:lnTo>
                  <a:pt x="11241146" y="0"/>
                </a:lnTo>
                <a:lnTo>
                  <a:pt x="11241146" y="8059926"/>
                </a:lnTo>
                <a:lnTo>
                  <a:pt x="0" y="80599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5134" y="1035097"/>
            <a:ext cx="5831866" cy="7273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359"/>
              </a:lnSpc>
              <a:spcBef>
                <a:spcPct val="0"/>
              </a:spcBef>
            </a:pPr>
            <a:r>
              <a:rPr lang="en-US" sz="4542" dirty="0">
                <a:solidFill>
                  <a:srgbClr val="9B9B9B"/>
                </a:solidFill>
                <a:latin typeface="Jua"/>
                <a:ea typeface="Jua"/>
              </a:rPr>
              <a:t>GEMINI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42</a:t>
            </a:r>
          </a:p>
        </p:txBody>
      </p:sp>
      <p:sp>
        <p:nvSpPr>
          <p:cNvPr id="3" name="AutoShape 3"/>
          <p:cNvSpPr/>
          <p:nvPr/>
        </p:nvSpPr>
        <p:spPr>
          <a:xfrm>
            <a:off x="3454086" y="872490"/>
            <a:ext cx="13927910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3068589" y="2024609"/>
            <a:ext cx="12150822" cy="7909128"/>
          </a:xfrm>
          <a:custGeom>
            <a:avLst/>
            <a:gdLst/>
            <a:ahLst/>
            <a:cxnLst/>
            <a:rect l="l" t="t" r="r" b="b"/>
            <a:pathLst>
              <a:path w="12150822" h="7909128">
                <a:moveTo>
                  <a:pt x="0" y="0"/>
                </a:moveTo>
                <a:lnTo>
                  <a:pt x="12150822" y="0"/>
                </a:lnTo>
                <a:lnTo>
                  <a:pt x="12150822" y="7909128"/>
                </a:lnTo>
                <a:lnTo>
                  <a:pt x="0" y="790912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645134" y="635953"/>
            <a:ext cx="2808952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004 세부 계획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45134" y="1035097"/>
            <a:ext cx="5334229" cy="72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  <a:spcBef>
                <a:spcPct val="0"/>
              </a:spcBef>
            </a:pPr>
            <a:r>
              <a:rPr lang="en-US" sz="4542" dirty="0">
                <a:solidFill>
                  <a:srgbClr val="9B9B9B"/>
                </a:solidFill>
                <a:latin typeface="Jua"/>
                <a:ea typeface="Jua"/>
              </a:rPr>
              <a:t>GEMINI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28575" y="0"/>
            <a:ext cx="18288000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05316" y="1598306"/>
            <a:ext cx="3203502" cy="167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69"/>
              </a:lnSpc>
            </a:pPr>
            <a:r>
              <a:rPr lang="en-US" sz="11790">
                <a:solidFill>
                  <a:srgbClr val="FA643F"/>
                </a:solidFill>
                <a:latin typeface="Nanum Gothic Bold"/>
              </a:rPr>
              <a:t>005</a:t>
            </a:r>
          </a:p>
        </p:txBody>
      </p:sp>
      <p:sp>
        <p:nvSpPr>
          <p:cNvPr id="4" name="AutoShape 4"/>
          <p:cNvSpPr/>
          <p:nvPr/>
        </p:nvSpPr>
        <p:spPr>
          <a:xfrm>
            <a:off x="1505316" y="4332623"/>
            <a:ext cx="7941617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648215" y="2934099"/>
            <a:ext cx="3836564" cy="138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7"/>
              </a:lnSpc>
              <a:spcBef>
                <a:spcPct val="0"/>
              </a:spcBef>
            </a:pPr>
            <a:r>
              <a:rPr lang="en-US" sz="8034" dirty="0" err="1">
                <a:solidFill>
                  <a:srgbClr val="000000"/>
                </a:solidFill>
                <a:ea typeface="Nanum Gothic Bold"/>
              </a:rPr>
              <a:t>기대효과</a:t>
            </a:r>
            <a:endParaRPr lang="en-US" sz="8034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6899220" y="9718370"/>
            <a:ext cx="1156698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-43/47-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515604" y="872490"/>
            <a:ext cx="13866392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8700" y="1868500"/>
            <a:ext cx="4433557" cy="4332934"/>
            <a:chOff x="0" y="0"/>
            <a:chExt cx="12876949" cy="12584696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2876949" cy="12584695"/>
            </a:xfrm>
            <a:custGeom>
              <a:avLst/>
              <a:gdLst/>
              <a:ahLst/>
              <a:cxnLst/>
              <a:rect l="l" t="t" r="r" b="b"/>
              <a:pathLst>
                <a:path w="12876949" h="12584695">
                  <a:moveTo>
                    <a:pt x="6438474" y="0"/>
                  </a:moveTo>
                  <a:cubicBezTo>
                    <a:pt x="2882603" y="0"/>
                    <a:pt x="0" y="2817180"/>
                    <a:pt x="0" y="6292348"/>
                  </a:cubicBezTo>
                  <a:cubicBezTo>
                    <a:pt x="0" y="9767515"/>
                    <a:pt x="2882603" y="12584695"/>
                    <a:pt x="6438474" y="12584695"/>
                  </a:cubicBezTo>
                  <a:cubicBezTo>
                    <a:pt x="9994346" y="12584695"/>
                    <a:pt x="12876949" y="9767515"/>
                    <a:pt x="12876949" y="6292348"/>
                  </a:cubicBezTo>
                  <a:cubicBezTo>
                    <a:pt x="12876949" y="2817180"/>
                    <a:pt x="9994346" y="0"/>
                    <a:pt x="6438474" y="0"/>
                  </a:cubicBezTo>
                  <a:close/>
                </a:path>
              </a:pathLst>
            </a:custGeom>
            <a:blipFill>
              <a:blip r:embed="rId2"/>
              <a:stretch>
                <a:fillRect l="-5507" r="-5507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972955" y="2305941"/>
            <a:ext cx="2936371" cy="2936371"/>
            <a:chOff x="0" y="0"/>
            <a:chExt cx="13716000" cy="13716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716000" cy="13716000"/>
            </a:xfrm>
            <a:custGeom>
              <a:avLst/>
              <a:gdLst/>
              <a:ahLst/>
              <a:cxnLst/>
              <a:rect l="l" t="t" r="r" b="b"/>
              <a:pathLst>
                <a:path w="13716000" h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3"/>
              <a:stretch>
                <a:fillRect l="-11822" r="-11822"/>
              </a:stretch>
            </a:blipFill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7839562" y="6019311"/>
            <a:ext cx="3203157" cy="956718"/>
            <a:chOff x="0" y="0"/>
            <a:chExt cx="1360654" cy="4064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360654" cy="406400"/>
            </a:xfrm>
            <a:custGeom>
              <a:avLst/>
              <a:gdLst/>
              <a:ahLst/>
              <a:cxnLst/>
              <a:rect l="l" t="t" r="r" b="b"/>
              <a:pathLst>
                <a:path w="1360654" h="406400">
                  <a:moveTo>
                    <a:pt x="1157454" y="0"/>
                  </a:moveTo>
                  <a:cubicBezTo>
                    <a:pt x="1269679" y="0"/>
                    <a:pt x="1360654" y="90976"/>
                    <a:pt x="1360654" y="203200"/>
                  </a:cubicBezTo>
                  <a:cubicBezTo>
                    <a:pt x="1360654" y="315424"/>
                    <a:pt x="1269679" y="406400"/>
                    <a:pt x="11574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947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76200"/>
              <a:ext cx="1360654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40"/>
                </a:lnSpc>
              </a:pPr>
              <a:r>
                <a:rPr lang="en-US" sz="3242">
                  <a:solidFill>
                    <a:srgbClr val="000000"/>
                  </a:solidFill>
                  <a:ea typeface="Nanum Gothic Bold"/>
                </a:rPr>
                <a:t>생존률 향상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973669" y="5955648"/>
            <a:ext cx="3203157" cy="956718"/>
            <a:chOff x="0" y="0"/>
            <a:chExt cx="1360654" cy="406400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360654" cy="406400"/>
            </a:xfrm>
            <a:custGeom>
              <a:avLst/>
              <a:gdLst/>
              <a:ahLst/>
              <a:cxnLst/>
              <a:rect l="l" t="t" r="r" b="b"/>
              <a:pathLst>
                <a:path w="1360654" h="406400">
                  <a:moveTo>
                    <a:pt x="1157454" y="0"/>
                  </a:moveTo>
                  <a:cubicBezTo>
                    <a:pt x="1269679" y="0"/>
                    <a:pt x="1360654" y="90976"/>
                    <a:pt x="1360654" y="203200"/>
                  </a:cubicBezTo>
                  <a:cubicBezTo>
                    <a:pt x="1360654" y="315424"/>
                    <a:pt x="1269679" y="406400"/>
                    <a:pt x="11574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947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76200"/>
              <a:ext cx="1360654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36"/>
                </a:lnSpc>
              </a:pPr>
              <a:r>
                <a:rPr lang="en-US" sz="3240">
                  <a:solidFill>
                    <a:srgbClr val="000000"/>
                  </a:solidFill>
                  <a:ea typeface="Nanum Gothic Bold"/>
                </a:rPr>
                <a:t>신속함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3600618" y="6003603"/>
            <a:ext cx="3203157" cy="956718"/>
            <a:chOff x="0" y="0"/>
            <a:chExt cx="1360654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360654" cy="406400"/>
            </a:xfrm>
            <a:custGeom>
              <a:avLst/>
              <a:gdLst/>
              <a:ahLst/>
              <a:cxnLst/>
              <a:rect l="l" t="t" r="r" b="b"/>
              <a:pathLst>
                <a:path w="1360654" h="406400">
                  <a:moveTo>
                    <a:pt x="1157454" y="0"/>
                  </a:moveTo>
                  <a:cubicBezTo>
                    <a:pt x="1269679" y="0"/>
                    <a:pt x="1360654" y="90976"/>
                    <a:pt x="1360654" y="203200"/>
                  </a:cubicBezTo>
                  <a:cubicBezTo>
                    <a:pt x="1360654" y="315424"/>
                    <a:pt x="1269679" y="406400"/>
                    <a:pt x="1157454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A947A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76200"/>
              <a:ext cx="1360654" cy="482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540"/>
                </a:lnSpc>
              </a:pPr>
              <a:r>
                <a:rPr lang="en-US" sz="3242">
                  <a:solidFill>
                    <a:srgbClr val="000000"/>
                  </a:solidFill>
                  <a:ea typeface="Nanum Gothic Bold"/>
                </a:rPr>
                <a:t>정확성</a:t>
              </a:r>
            </a:p>
          </p:txBody>
        </p:sp>
      </p:grpSp>
      <p:sp>
        <p:nvSpPr>
          <p:cNvPr id="16" name="Freeform 16"/>
          <p:cNvSpPr/>
          <p:nvPr/>
        </p:nvSpPr>
        <p:spPr>
          <a:xfrm>
            <a:off x="13178729" y="1811350"/>
            <a:ext cx="4203268" cy="3811253"/>
          </a:xfrm>
          <a:custGeom>
            <a:avLst/>
            <a:gdLst/>
            <a:ahLst/>
            <a:cxnLst/>
            <a:rect l="l" t="t" r="r" b="b"/>
            <a:pathLst>
              <a:path w="4203268" h="3811253">
                <a:moveTo>
                  <a:pt x="0" y="0"/>
                </a:moveTo>
                <a:lnTo>
                  <a:pt x="4203267" y="0"/>
                </a:lnTo>
                <a:lnTo>
                  <a:pt x="4203267" y="3811253"/>
                </a:lnTo>
                <a:lnTo>
                  <a:pt x="0" y="38112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ko-KR" altLang="en-US"/>
          </a:p>
        </p:txBody>
      </p:sp>
      <p:sp>
        <p:nvSpPr>
          <p:cNvPr id="17" name="TextBox 17"/>
          <p:cNvSpPr txBox="1"/>
          <p:nvPr/>
        </p:nvSpPr>
        <p:spPr>
          <a:xfrm>
            <a:off x="645134" y="635953"/>
            <a:ext cx="2870470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005 기대효과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44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7333102" y="7298882"/>
            <a:ext cx="4216078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-&gt; 대피소까지 가장 빠른 경로를 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ea typeface="Nanum Gothic Bold"/>
              </a:rPr>
              <a:t>제공하여 생존률 향상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778798" y="7228376"/>
            <a:ext cx="4148126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-&gt; 각 재난상황에 대한 적절한 행동요령을 신속하게 제시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78798" y="8395051"/>
            <a:ext cx="4389368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-&gt; 위급 상황 속에서 정보를 찾아야하는 시간적 비용을 줄임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7270225" y="8405950"/>
            <a:ext cx="4341832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-&gt; 혼잡도를 고려한 대피소 안내  를 통해 대피 및 생존률 향상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3065204" y="7284172"/>
            <a:ext cx="4194096" cy="8523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-&gt; 각 재난상황에 대한 적절한</a:t>
            </a:r>
          </a:p>
          <a:p>
            <a:pPr algn="ctr"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     행동요령 제시로 생존률 향상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178729" y="8395051"/>
            <a:ext cx="4803420" cy="1280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-&gt; 챗봇기능을 활용해 개인별로  </a:t>
            </a:r>
          </a:p>
          <a:p>
            <a:pPr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    맞춤화하여 정확한 대피요령</a:t>
            </a:r>
          </a:p>
          <a:p>
            <a:pPr>
              <a:lnSpc>
                <a:spcPts val="3420"/>
              </a:lnSpc>
            </a:pPr>
            <a:r>
              <a:rPr lang="en-US" sz="2442">
                <a:solidFill>
                  <a:srgbClr val="000000"/>
                </a:solidFill>
                <a:latin typeface="Nanum Gothic Bold"/>
                <a:ea typeface="Nanum Gothic Bold"/>
              </a:rPr>
              <a:t>    제공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11347" y="911384"/>
            <a:ext cx="15347953" cy="38894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12988" y="635953"/>
            <a:ext cx="1524927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ea typeface="Nanum Gothic Bold"/>
              </a:rPr>
              <a:t>부록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7724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45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2988" y="1847295"/>
            <a:ext cx="15663239" cy="76262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국민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10명 중 6명 “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우리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사회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세월호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같은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대형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재난에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안전치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않다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”,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인천일보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2024.04.13</a:t>
            </a:r>
          </a:p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내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지진도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증가세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...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올해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들어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벌써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16차례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발생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YTN, 2024.04.04</a:t>
            </a:r>
          </a:p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포항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북구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북쪽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9Km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지역서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5.4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지진이어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여진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...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전국서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감지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(3보),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연합뉴스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2017.11.15</a:t>
            </a:r>
          </a:p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“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백두산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당장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터져도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이상하지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않아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"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북한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핵실험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화산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폭발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영향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가능성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뉴스엔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2021.09.06</a:t>
            </a:r>
          </a:p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북한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“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신형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중장거리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극초음속미사일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시험발사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성공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”,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연합뉴스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2024.04.03</a:t>
            </a:r>
          </a:p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이란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이스라엘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본토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처음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때렸다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...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드론·미사일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300여기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공격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조선일보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2024.04.14</a:t>
            </a:r>
          </a:p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美사령관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"中, 2027년까지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대만침공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준비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완료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"…中 "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위협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과장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"(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종합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),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연합뉴스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2024.03.21</a:t>
            </a:r>
          </a:p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“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대피소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도대체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어디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있지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?”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새벽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사이렌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시민들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패닉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서울신문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2023.06.01</a:t>
            </a:r>
          </a:p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앞뒤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내용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 다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잘라먹은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서울시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위급재난문자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… ‘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글자수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제한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’ 탓?, 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시사워크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, 2023.05.31</a:t>
            </a:r>
          </a:p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노토반도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대피소도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 꽉 차…95살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엄마와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비닐하우스서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 눈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올까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걱정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,  </a:t>
            </a:r>
            <a:r>
              <a:rPr lang="en-US" sz="2442" spc="-122" dirty="0" err="1">
                <a:solidFill>
                  <a:srgbClr val="000000"/>
                </a:solidFill>
                <a:latin typeface="Nanum Gothic Bold"/>
                <a:ea typeface="Nanum Gothic Bold"/>
              </a:rPr>
              <a:t>한겨례</a:t>
            </a:r>
            <a:r>
              <a:rPr lang="en-US" sz="2442" spc="-122" dirty="0">
                <a:solidFill>
                  <a:srgbClr val="000000"/>
                </a:solidFill>
                <a:latin typeface="Nanum Gothic Bold"/>
                <a:ea typeface="Nanum Gothic Bold"/>
              </a:rPr>
              <a:t> ,2024-01-08</a:t>
            </a:r>
          </a:p>
        </p:txBody>
      </p:sp>
      <p:sp>
        <p:nvSpPr>
          <p:cNvPr id="8" name="TextBox 6">
            <a:extLst>
              <a:ext uri="{FF2B5EF4-FFF2-40B4-BE49-F238E27FC236}">
                <a16:creationId xmlns:a16="http://schemas.microsoft.com/office/drawing/2014/main" id="{38041672-A37B-5611-4BCB-100D730DA1D5}"/>
              </a:ext>
            </a:extLst>
          </p:cNvPr>
          <p:cNvSpPr txBox="1"/>
          <p:nvPr/>
        </p:nvSpPr>
        <p:spPr>
          <a:xfrm>
            <a:off x="645134" y="1035097"/>
            <a:ext cx="5334229" cy="72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  <a:spcBef>
                <a:spcPct val="0"/>
              </a:spcBef>
            </a:pPr>
            <a:r>
              <a:rPr lang="ko-KR" altLang="en-US" sz="4542" dirty="0">
                <a:solidFill>
                  <a:srgbClr val="9B9B9B"/>
                </a:solidFill>
                <a:latin typeface="Jua"/>
                <a:ea typeface="Jua"/>
              </a:rPr>
              <a:t>참고문헌</a:t>
            </a:r>
            <a:endParaRPr lang="en-US" sz="4542" dirty="0">
              <a:solidFill>
                <a:srgbClr val="9B9B9B"/>
              </a:solidFill>
              <a:latin typeface="Jua"/>
              <a:ea typeface="Ju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911347" y="911384"/>
            <a:ext cx="15347953" cy="38894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812988" y="635953"/>
            <a:ext cx="1524927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ea typeface="Nanum Gothic Bold"/>
              </a:rPr>
              <a:t>부록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259300" y="7724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46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12988" y="1847295"/>
            <a:ext cx="15663239" cy="22255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u="sng" dirty="0" err="1">
                <a:solidFill>
                  <a:srgbClr val="000000"/>
                </a:solidFill>
                <a:latin typeface="Nanum Gothic Bold"/>
                <a:ea typeface="Nanum Gothic Bold"/>
                <a:hlinkClick r:id="rId2" tooltip="https://news.sbs.co.kr/news/endPage.do?news_id=N1002492500"/>
              </a:rPr>
              <a:t>대피소는</a:t>
            </a:r>
            <a:r>
              <a:rPr lang="en-US" sz="2442" u="sng" dirty="0">
                <a:solidFill>
                  <a:srgbClr val="000000"/>
                </a:solidFill>
                <a:latin typeface="Nanum Gothic Bold"/>
                <a:ea typeface="Nanum Gothic Bold"/>
                <a:hlinkClick r:id="rId2" tooltip="https://news.sbs.co.kr/news/endPage.do?news_id=N1002492500"/>
              </a:rPr>
              <a:t> </a:t>
            </a:r>
            <a:r>
              <a:rPr lang="en-US" sz="2442" u="sng" dirty="0" err="1">
                <a:solidFill>
                  <a:srgbClr val="000000"/>
                </a:solidFill>
                <a:latin typeface="Nanum Gothic Bold"/>
                <a:ea typeface="Nanum Gothic Bold"/>
                <a:hlinkClick r:id="rId2" tooltip="https://news.sbs.co.kr/news/endPage.do?news_id=N1002492500"/>
              </a:rPr>
              <a:t>만원·해변도</a:t>
            </a:r>
            <a:r>
              <a:rPr lang="en-US" sz="2442" u="sng" dirty="0">
                <a:solidFill>
                  <a:srgbClr val="000000"/>
                </a:solidFill>
                <a:latin typeface="Nanum Gothic Bold"/>
                <a:ea typeface="Nanum Gothic Bold"/>
                <a:hlinkClick r:id="rId2" tooltip="https://news.sbs.co.kr/news/endPage.do?news_id=N1002492500"/>
              </a:rPr>
              <a:t> </a:t>
            </a:r>
            <a:r>
              <a:rPr lang="en-US" sz="2442" u="sng" dirty="0" err="1">
                <a:solidFill>
                  <a:srgbClr val="000000"/>
                </a:solidFill>
                <a:latin typeface="Nanum Gothic Bold"/>
                <a:ea typeface="Nanum Gothic Bold"/>
                <a:hlinkClick r:id="rId2" tooltip="https://news.sbs.co.kr/news/endPage.do?news_id=N1002492500"/>
              </a:rPr>
              <a:t>위험</a:t>
            </a:r>
            <a:r>
              <a:rPr lang="en-US" sz="2442" u="sng" dirty="0">
                <a:solidFill>
                  <a:srgbClr val="000000"/>
                </a:solidFill>
                <a:latin typeface="Nanum Gothic Bold"/>
                <a:ea typeface="Nanum Gothic Bold"/>
                <a:hlinkClick r:id="rId2" tooltip="https://news.sbs.co.kr/news/endPage.do?news_id=N1002492500"/>
              </a:rPr>
              <a:t>…갈 곳 </a:t>
            </a:r>
            <a:r>
              <a:rPr lang="en-US" sz="2442" u="sng" dirty="0" err="1">
                <a:solidFill>
                  <a:srgbClr val="000000"/>
                </a:solidFill>
                <a:latin typeface="Nanum Gothic Bold"/>
                <a:ea typeface="Nanum Gothic Bold"/>
                <a:hlinkClick r:id="rId2" tooltip="https://news.sbs.co.kr/news/endPage.do?news_id=N1002492500"/>
              </a:rPr>
              <a:t>없는</a:t>
            </a:r>
            <a:r>
              <a:rPr lang="en-US" sz="2442" u="sng" dirty="0">
                <a:solidFill>
                  <a:srgbClr val="000000"/>
                </a:solidFill>
                <a:latin typeface="Nanum Gothic Bold"/>
                <a:ea typeface="Nanum Gothic Bold"/>
                <a:hlinkClick r:id="rId2" tooltip="https://news.sbs.co.kr/news/endPage.do?news_id=N1002492500"/>
              </a:rPr>
              <a:t> </a:t>
            </a:r>
            <a:r>
              <a:rPr lang="en-US" sz="2442" u="sng" dirty="0" err="1">
                <a:solidFill>
                  <a:srgbClr val="000000"/>
                </a:solidFill>
                <a:latin typeface="Nanum Gothic Bold"/>
                <a:ea typeface="Nanum Gothic Bold"/>
                <a:hlinkClick r:id="rId2" tooltip="https://news.sbs.co.kr/news/endPage.do?news_id=N1002492500"/>
              </a:rPr>
              <a:t>가자주</a:t>
            </a:r>
            <a:r>
              <a:rPr lang="en-US" sz="2442" dirty="0" err="1">
                <a:solidFill>
                  <a:srgbClr val="000000"/>
                </a:solidFill>
                <a:latin typeface="Nanum Gothic"/>
                <a:ea typeface="Nanum Gothic"/>
              </a:rPr>
              <a:t>민</a:t>
            </a:r>
            <a:r>
              <a:rPr lang="en-US" sz="2442" dirty="0">
                <a:solidFill>
                  <a:srgbClr val="000000"/>
                </a:solidFill>
                <a:latin typeface="Nanum Gothic"/>
                <a:ea typeface="Nanum Gothic"/>
              </a:rPr>
              <a:t>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SBS뉴스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2014.07.17 </a:t>
            </a:r>
          </a:p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u="sng" dirty="0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日 </a:t>
            </a:r>
            <a:r>
              <a:rPr lang="en-US" sz="2442" u="sng" dirty="0" err="1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지진</a:t>
            </a:r>
            <a:r>
              <a:rPr lang="en-US" sz="2442" u="sng" dirty="0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 </a:t>
            </a:r>
            <a:r>
              <a:rPr lang="en-US" sz="2442" u="sng" dirty="0" err="1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이어</a:t>
            </a:r>
            <a:r>
              <a:rPr lang="en-US" sz="2442" u="sng" dirty="0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 </a:t>
            </a:r>
            <a:r>
              <a:rPr lang="en-US" sz="2442" u="sng" dirty="0" err="1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활화산</a:t>
            </a:r>
            <a:r>
              <a:rPr lang="en-US" sz="2442" u="sng" dirty="0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 </a:t>
            </a:r>
            <a:r>
              <a:rPr lang="en-US" sz="2442" u="sng" dirty="0" err="1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분화</a:t>
            </a:r>
            <a:r>
              <a:rPr lang="en-US" sz="2442" u="sng" dirty="0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…“</a:t>
            </a:r>
            <a:r>
              <a:rPr lang="en-US" sz="2442" u="sng" dirty="0" err="1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대피소</a:t>
            </a:r>
            <a:r>
              <a:rPr lang="en-US" sz="2442" u="sng" dirty="0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 </a:t>
            </a:r>
            <a:r>
              <a:rPr lang="en-US" sz="2442" u="sng" dirty="0" err="1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만원</a:t>
            </a:r>
            <a:r>
              <a:rPr lang="en-US" sz="2442" u="sng" dirty="0">
                <a:solidFill>
                  <a:srgbClr val="000000"/>
                </a:solidFill>
                <a:latin typeface="Nanum Gothic Bold"/>
                <a:ea typeface="Nanum Gothic Bold"/>
                <a:hlinkClick r:id="rId3" tooltip="https://www.ichannela.com/news/main/news_detailPage.do?publishId=77631995-2"/>
              </a:rPr>
              <a:t>”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채널A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뉴스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, 2016-04-17</a:t>
            </a:r>
          </a:p>
          <a:p>
            <a:pPr marL="527422" lvl="1" indent="-263711" algn="ctr">
              <a:lnSpc>
                <a:spcPts val="6107"/>
              </a:lnSpc>
              <a:buFont typeface="Arial"/>
              <a:buChar char="•"/>
            </a:pPr>
            <a:r>
              <a:rPr lang="en-US" sz="2442" dirty="0" err="1">
                <a:solidFill>
                  <a:srgbClr val="000000"/>
                </a:solidFill>
                <a:latin typeface="Nanum Gothic Bold"/>
                <a:ea typeface="Nanum Gothic Bold"/>
              </a:rPr>
              <a:t>참고자료</a:t>
            </a:r>
            <a:r>
              <a:rPr lang="en-US" sz="2442" dirty="0">
                <a:solidFill>
                  <a:srgbClr val="000000"/>
                </a:solidFill>
                <a:latin typeface="Nanum Gothic Bold"/>
                <a:ea typeface="Nanum Gothic Bold"/>
              </a:rPr>
              <a:t>: https://stand0.notion.site/LLM-RAG-e603801e51ce41fba11cdea209c76ac7?pvs=4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A29CF5-EDB6-E4AD-C2F4-CA3E5870ECFA}"/>
              </a:ext>
            </a:extLst>
          </p:cNvPr>
          <p:cNvSpPr txBox="1"/>
          <p:nvPr/>
        </p:nvSpPr>
        <p:spPr>
          <a:xfrm>
            <a:off x="645134" y="1035097"/>
            <a:ext cx="5334229" cy="7273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359"/>
              </a:lnSpc>
              <a:spcBef>
                <a:spcPct val="0"/>
              </a:spcBef>
            </a:pPr>
            <a:r>
              <a:rPr lang="ko-KR" altLang="en-US" sz="4542" dirty="0">
                <a:solidFill>
                  <a:srgbClr val="9B9B9B"/>
                </a:solidFill>
                <a:latin typeface="Jua"/>
                <a:ea typeface="Jua"/>
              </a:rPr>
              <a:t>참고문헌</a:t>
            </a:r>
            <a:endParaRPr lang="en-US" sz="4542" dirty="0">
              <a:solidFill>
                <a:srgbClr val="9B9B9B"/>
              </a:solidFill>
              <a:latin typeface="Jua"/>
              <a:ea typeface="Ju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6243439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10266090" y="7628372"/>
            <a:ext cx="6199171" cy="756169"/>
            <a:chOff x="0" y="0"/>
            <a:chExt cx="8265562" cy="1008225"/>
          </a:xfrm>
        </p:grpSpPr>
        <p:sp>
          <p:nvSpPr>
            <p:cNvPr id="4" name="TextBox 4"/>
            <p:cNvSpPr txBox="1"/>
            <p:nvPr/>
          </p:nvSpPr>
          <p:spPr>
            <a:xfrm>
              <a:off x="0" y="407515"/>
              <a:ext cx="8265562" cy="6007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779"/>
                </a:lnSpc>
                <a:spcBef>
                  <a:spcPct val="0"/>
                </a:spcBef>
              </a:pPr>
              <a:r>
                <a:rPr lang="en-US" sz="2700">
                  <a:solidFill>
                    <a:srgbClr val="000000"/>
                  </a:solidFill>
                  <a:latin typeface="Nanum Gothic Bold"/>
                  <a:ea typeface="Nanum Gothic Bold"/>
                </a:rPr>
                <a:t>상명대 SW중심대학사업 공모전</a:t>
              </a: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822739" y="7628372"/>
            <a:ext cx="6199171" cy="1634959"/>
            <a:chOff x="0" y="0"/>
            <a:chExt cx="8265562" cy="2179945"/>
          </a:xfrm>
        </p:grpSpPr>
        <p:sp>
          <p:nvSpPr>
            <p:cNvPr id="7" name="TextBox 7"/>
            <p:cNvSpPr txBox="1"/>
            <p:nvPr/>
          </p:nvSpPr>
          <p:spPr>
            <a:xfrm>
              <a:off x="0" y="1695651"/>
              <a:ext cx="8265562" cy="4842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l">
                <a:lnSpc>
                  <a:spcPts val="3079"/>
                </a:lnSpc>
                <a:spcBef>
                  <a:spcPct val="0"/>
                </a:spcBef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407515"/>
              <a:ext cx="8265562" cy="11298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9"/>
                </a:lnSpc>
              </a:pPr>
              <a:r>
                <a:rPr lang="en-US" sz="2700">
                  <a:solidFill>
                    <a:srgbClr val="000000"/>
                  </a:solidFill>
                  <a:latin typeface="Nanum Gothic Bold"/>
                  <a:ea typeface="Nanum Gothic Bold"/>
                </a:rPr>
                <a:t>팀명: 출발 휴먼팀</a:t>
              </a:r>
            </a:p>
            <a:p>
              <a:pPr marL="0" lvl="0" indent="0" algn="l">
                <a:lnSpc>
                  <a:spcPts val="3080"/>
                </a:lnSpc>
                <a:spcBef>
                  <a:spcPct val="0"/>
                </a:spcBef>
              </a:pPr>
              <a:r>
                <a:rPr lang="en-US" sz="2200">
                  <a:solidFill>
                    <a:srgbClr val="000000"/>
                  </a:solidFill>
                  <a:latin typeface="Nanum Gothic Bold"/>
                  <a:ea typeface="Nanum Gothic Bold"/>
                </a:rPr>
                <a:t>진영인, 맹의현, 김재관, 김명건, 유민균</a:t>
              </a:r>
            </a:p>
          </p:txBody>
        </p:sp>
        <p:sp>
          <p:nvSpPr>
            <p:cNvPr id="9" name="AutoShape 9"/>
            <p:cNvSpPr/>
            <p:nvPr/>
          </p:nvSpPr>
          <p:spPr>
            <a:xfrm>
              <a:off x="0" y="12700"/>
              <a:ext cx="8265562" cy="0"/>
            </a:xfrm>
            <a:prstGeom prst="line">
              <a:avLst/>
            </a:prstGeom>
            <a:ln w="25400" cap="flat">
              <a:solidFill>
                <a:srgbClr val="FA643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3929545" y="2924076"/>
            <a:ext cx="10428911" cy="21622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521"/>
              </a:lnSpc>
            </a:pPr>
            <a:r>
              <a:rPr lang="en-US" sz="12789">
                <a:solidFill>
                  <a:srgbClr val="000000"/>
                </a:solidFill>
                <a:ea typeface="Nanum Gothic Bold"/>
              </a:rPr>
              <a:t>감사합니다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6899220" y="9718370"/>
            <a:ext cx="1156698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-47/47-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04128" y="886777"/>
            <a:ext cx="13977868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645134" y="635953"/>
            <a:ext cx="2758994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001 환경 분석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05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697051" y="4628359"/>
            <a:ext cx="10893897" cy="10302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561"/>
              </a:lnSpc>
              <a:spcBef>
                <a:spcPct val="0"/>
              </a:spcBef>
            </a:pPr>
            <a:r>
              <a:rPr lang="en-US" sz="6600" dirty="0" err="1">
                <a:solidFill>
                  <a:srgbClr val="FA643F"/>
                </a:solidFill>
                <a:latin typeface="Nanum Gothic Bold"/>
                <a:ea typeface="Nanum Gothic Bold"/>
              </a:rPr>
              <a:t>이러한</a:t>
            </a:r>
            <a:r>
              <a:rPr lang="en-US" sz="6600" dirty="0">
                <a:solidFill>
                  <a:srgbClr val="FA643F"/>
                </a:solidFill>
                <a:latin typeface="Nanum Gothic Bold"/>
                <a:ea typeface="Nanum Gothic Bold"/>
              </a:rPr>
              <a:t> </a:t>
            </a:r>
            <a:r>
              <a:rPr lang="en-US" sz="6600" dirty="0" err="1">
                <a:solidFill>
                  <a:srgbClr val="FA643F"/>
                </a:solidFill>
                <a:latin typeface="Nanum Gothic Bold"/>
                <a:ea typeface="Nanum Gothic Bold"/>
              </a:rPr>
              <a:t>재난에</a:t>
            </a:r>
            <a:r>
              <a:rPr lang="en-US" sz="6600" dirty="0">
                <a:solidFill>
                  <a:srgbClr val="FA643F"/>
                </a:solidFill>
                <a:latin typeface="Nanum Gothic Bold"/>
                <a:ea typeface="Nanum Gothic Bold"/>
              </a:rPr>
              <a:t> </a:t>
            </a:r>
            <a:r>
              <a:rPr lang="en-US" sz="6600" dirty="0" err="1">
                <a:solidFill>
                  <a:srgbClr val="FA643F"/>
                </a:solidFill>
                <a:latin typeface="Nanum Gothic Bold"/>
                <a:ea typeface="Nanum Gothic Bold"/>
              </a:rPr>
              <a:t>대한</a:t>
            </a:r>
            <a:r>
              <a:rPr lang="en-US" sz="6600" dirty="0">
                <a:solidFill>
                  <a:srgbClr val="FA643F"/>
                </a:solidFill>
                <a:latin typeface="Nanum Gothic Bold"/>
                <a:ea typeface="Nanum Gothic Bold"/>
              </a:rPr>
              <a:t> </a:t>
            </a:r>
            <a:r>
              <a:rPr lang="en-US" sz="6600" dirty="0" err="1">
                <a:solidFill>
                  <a:srgbClr val="FA643F"/>
                </a:solidFill>
                <a:latin typeface="Nanum Gothic Bold"/>
                <a:ea typeface="Nanum Gothic Bold"/>
              </a:rPr>
              <a:t>위험성은</a:t>
            </a:r>
            <a:r>
              <a:rPr lang="en-US" sz="6600" dirty="0">
                <a:solidFill>
                  <a:srgbClr val="FA643F"/>
                </a:solidFill>
                <a:latin typeface="Nanum Gothic Bold"/>
                <a:ea typeface="Nanum Gothic Bold"/>
              </a:rPr>
              <a:t>?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04128" y="901065"/>
            <a:ext cx="13977868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3" name="Freeform 3"/>
          <p:cNvSpPr/>
          <p:nvPr/>
        </p:nvSpPr>
        <p:spPr>
          <a:xfrm>
            <a:off x="645134" y="2116967"/>
            <a:ext cx="8557976" cy="1985231"/>
          </a:xfrm>
          <a:custGeom>
            <a:avLst/>
            <a:gdLst/>
            <a:ahLst/>
            <a:cxnLst/>
            <a:rect l="l" t="t" r="r" b="b"/>
            <a:pathLst>
              <a:path w="8557976" h="1985231">
                <a:moveTo>
                  <a:pt x="0" y="0"/>
                </a:moveTo>
                <a:lnTo>
                  <a:pt x="8557976" y="0"/>
                </a:lnTo>
                <a:lnTo>
                  <a:pt x="8557976" y="1985231"/>
                </a:lnTo>
                <a:lnTo>
                  <a:pt x="0" y="1985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47" b="-34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4" name="Freeform 4"/>
          <p:cNvSpPr/>
          <p:nvPr/>
        </p:nvSpPr>
        <p:spPr>
          <a:xfrm>
            <a:off x="645134" y="4680917"/>
            <a:ext cx="8557976" cy="2051008"/>
          </a:xfrm>
          <a:custGeom>
            <a:avLst/>
            <a:gdLst/>
            <a:ahLst/>
            <a:cxnLst/>
            <a:rect l="l" t="t" r="r" b="b"/>
            <a:pathLst>
              <a:path w="8557976" h="2051008">
                <a:moveTo>
                  <a:pt x="0" y="0"/>
                </a:moveTo>
                <a:lnTo>
                  <a:pt x="8557976" y="0"/>
                </a:lnTo>
                <a:lnTo>
                  <a:pt x="8557976" y="2051009"/>
                </a:lnTo>
                <a:lnTo>
                  <a:pt x="0" y="20510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347" b="-347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Freeform 5"/>
          <p:cNvSpPr/>
          <p:nvPr/>
        </p:nvSpPr>
        <p:spPr>
          <a:xfrm>
            <a:off x="645134" y="7312951"/>
            <a:ext cx="8557976" cy="1985231"/>
          </a:xfrm>
          <a:custGeom>
            <a:avLst/>
            <a:gdLst/>
            <a:ahLst/>
            <a:cxnLst/>
            <a:rect l="l" t="t" r="r" b="b"/>
            <a:pathLst>
              <a:path w="8557976" h="1985231">
                <a:moveTo>
                  <a:pt x="0" y="0"/>
                </a:moveTo>
                <a:lnTo>
                  <a:pt x="8557976" y="0"/>
                </a:lnTo>
                <a:lnTo>
                  <a:pt x="8557976" y="1985231"/>
                </a:lnTo>
                <a:lnTo>
                  <a:pt x="0" y="19852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1030" b="-6740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45134" y="650240"/>
            <a:ext cx="2758994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001 환경 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381996" y="723265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06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87276" y="1795303"/>
            <a:ext cx="8078401" cy="7822238"/>
            <a:chOff x="0" y="0"/>
            <a:chExt cx="2127645" cy="20601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7645" cy="2060178"/>
            </a:xfrm>
            <a:custGeom>
              <a:avLst/>
              <a:gdLst/>
              <a:ahLst/>
              <a:cxnLst/>
              <a:rect l="l" t="t" r="r" b="b"/>
              <a:pathLst>
                <a:path w="2127645" h="2060178">
                  <a:moveTo>
                    <a:pt x="48876" y="0"/>
                  </a:moveTo>
                  <a:lnTo>
                    <a:pt x="2078769" y="0"/>
                  </a:lnTo>
                  <a:cubicBezTo>
                    <a:pt x="2105762" y="0"/>
                    <a:pt x="2127645" y="21882"/>
                    <a:pt x="2127645" y="48876"/>
                  </a:cubicBezTo>
                  <a:lnTo>
                    <a:pt x="2127645" y="2011302"/>
                  </a:lnTo>
                  <a:cubicBezTo>
                    <a:pt x="2127645" y="2024265"/>
                    <a:pt x="2122495" y="2036696"/>
                    <a:pt x="2113329" y="2045862"/>
                  </a:cubicBezTo>
                  <a:cubicBezTo>
                    <a:pt x="2104163" y="2055028"/>
                    <a:pt x="2091732" y="2060178"/>
                    <a:pt x="2078769" y="2060178"/>
                  </a:cubicBezTo>
                  <a:lnTo>
                    <a:pt x="48876" y="2060178"/>
                  </a:lnTo>
                  <a:cubicBezTo>
                    <a:pt x="35913" y="2060178"/>
                    <a:pt x="23481" y="2055028"/>
                    <a:pt x="14315" y="2045862"/>
                  </a:cubicBezTo>
                  <a:cubicBezTo>
                    <a:pt x="5149" y="2036696"/>
                    <a:pt x="0" y="2024265"/>
                    <a:pt x="0" y="2011302"/>
                  </a:cubicBezTo>
                  <a:lnTo>
                    <a:pt x="0" y="48876"/>
                  </a:lnTo>
                  <a:cubicBezTo>
                    <a:pt x="0" y="35913"/>
                    <a:pt x="5149" y="23481"/>
                    <a:pt x="14315" y="14315"/>
                  </a:cubicBezTo>
                  <a:cubicBezTo>
                    <a:pt x="23481" y="5149"/>
                    <a:pt x="35913" y="0"/>
                    <a:pt x="4887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27645" cy="211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9811846" y="3861269"/>
            <a:ext cx="7629261" cy="95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289" lvl="1" indent="-298144" algn="just">
              <a:lnSpc>
                <a:spcPts val="3866"/>
              </a:lnSpc>
              <a:buFont typeface="Arial"/>
              <a:buChar char="•"/>
            </a:pP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우리나라는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현재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북한과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휴전중인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상태로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761" dirty="0" err="1">
                <a:solidFill>
                  <a:srgbClr val="FA643F"/>
                </a:solidFill>
                <a:ea typeface="Nanum Gothic Bold"/>
              </a:rPr>
              <a:t>전쟁의</a:t>
            </a:r>
            <a:r>
              <a:rPr lang="en-US" sz="2761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FA643F"/>
                </a:solidFill>
                <a:ea typeface="Nanum Gothic Bold"/>
              </a:rPr>
              <a:t>위험성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이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지속적으로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존재</a:t>
            </a:r>
            <a:endParaRPr lang="en-US" sz="2761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9811846" y="5413743"/>
            <a:ext cx="7629261" cy="14670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289" lvl="1" indent="-298144" algn="just">
              <a:lnSpc>
                <a:spcPts val="3866"/>
              </a:lnSpc>
              <a:buFont typeface="Arial"/>
              <a:buChar char="•"/>
            </a:pP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세계적인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측면에서도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우크라이나-러시아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전</a:t>
            </a:r>
            <a:r>
              <a:rPr lang="ko-KR" alt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쟁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중동전쟁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, </a:t>
            </a: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중국-대만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대립과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같은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문제들이</a:t>
            </a:r>
            <a:r>
              <a:rPr lang="en-US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지속적으로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발발</a:t>
            </a:r>
            <a:endParaRPr lang="en-US" sz="2761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12455684" y="2225602"/>
            <a:ext cx="234158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FA643F"/>
                </a:solidFill>
                <a:ea typeface="Nanum Gothic Bold"/>
              </a:rPr>
              <a:t>재난</a:t>
            </a:r>
            <a:r>
              <a:rPr lang="en-US" sz="3499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3499" dirty="0" err="1">
                <a:solidFill>
                  <a:srgbClr val="FA643F"/>
                </a:solidFill>
                <a:ea typeface="Nanum Gothic Bold"/>
              </a:rPr>
              <a:t>위험성</a:t>
            </a:r>
            <a:endParaRPr lang="en-US" sz="3499" dirty="0">
              <a:solidFill>
                <a:srgbClr val="FA643F"/>
              </a:solidFill>
              <a:ea typeface="Nanum Gothic Bold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11626525" y="3109582"/>
            <a:ext cx="3999899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5" name="TextBox 15"/>
          <p:cNvSpPr txBox="1"/>
          <p:nvPr/>
        </p:nvSpPr>
        <p:spPr>
          <a:xfrm>
            <a:off x="9811846" y="7451991"/>
            <a:ext cx="7629261" cy="95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289" lvl="1" indent="-298144" algn="just">
              <a:lnSpc>
                <a:spcPts val="3866"/>
              </a:lnSpc>
              <a:buFont typeface="Arial"/>
              <a:buChar char="•"/>
            </a:pP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전쟁에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대한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위험성을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느끼지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못하면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전쟁이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발생했을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시 </a:t>
            </a:r>
            <a:r>
              <a:rPr lang="en-US" sz="2761" dirty="0" err="1">
                <a:solidFill>
                  <a:srgbClr val="FA643F"/>
                </a:solidFill>
                <a:ea typeface="Nanum Gothic Bold"/>
              </a:rPr>
              <a:t>극심한</a:t>
            </a:r>
            <a:r>
              <a:rPr lang="en-US" sz="2761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FA643F"/>
                </a:solidFill>
                <a:ea typeface="Nanum Gothic Bold"/>
              </a:rPr>
              <a:t>피해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를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입을</a:t>
            </a:r>
            <a:r>
              <a:rPr lang="en-US" sz="2761" dirty="0">
                <a:solidFill>
                  <a:srgbClr val="000000"/>
                </a:solidFill>
                <a:ea typeface="Nanum Gothic Bold"/>
              </a:rPr>
              <a:t> 수 </a:t>
            </a:r>
            <a:r>
              <a:rPr lang="en-US" sz="2761" dirty="0" err="1">
                <a:solidFill>
                  <a:srgbClr val="000000"/>
                </a:solidFill>
                <a:ea typeface="Nanum Gothic Bold"/>
              </a:rPr>
              <a:t>있음</a:t>
            </a:r>
            <a:endParaRPr lang="en-US" sz="2761" dirty="0">
              <a:solidFill>
                <a:srgbClr val="000000"/>
              </a:solidFill>
              <a:ea typeface="Nanum Gothic 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04128" y="901065"/>
            <a:ext cx="13977868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Box 6"/>
          <p:cNvSpPr txBox="1"/>
          <p:nvPr/>
        </p:nvSpPr>
        <p:spPr>
          <a:xfrm>
            <a:off x="645134" y="650240"/>
            <a:ext cx="2758994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001 환경 분석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7381996" y="723265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06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9587276" y="1795303"/>
            <a:ext cx="8078401" cy="7822238"/>
            <a:chOff x="0" y="0"/>
            <a:chExt cx="2127645" cy="20601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2127645" cy="2060178"/>
            </a:xfrm>
            <a:custGeom>
              <a:avLst/>
              <a:gdLst/>
              <a:ahLst/>
              <a:cxnLst/>
              <a:rect l="l" t="t" r="r" b="b"/>
              <a:pathLst>
                <a:path w="2127645" h="2060178">
                  <a:moveTo>
                    <a:pt x="48876" y="0"/>
                  </a:moveTo>
                  <a:lnTo>
                    <a:pt x="2078769" y="0"/>
                  </a:lnTo>
                  <a:cubicBezTo>
                    <a:pt x="2105762" y="0"/>
                    <a:pt x="2127645" y="21882"/>
                    <a:pt x="2127645" y="48876"/>
                  </a:cubicBezTo>
                  <a:lnTo>
                    <a:pt x="2127645" y="2011302"/>
                  </a:lnTo>
                  <a:cubicBezTo>
                    <a:pt x="2127645" y="2024265"/>
                    <a:pt x="2122495" y="2036696"/>
                    <a:pt x="2113329" y="2045862"/>
                  </a:cubicBezTo>
                  <a:cubicBezTo>
                    <a:pt x="2104163" y="2055028"/>
                    <a:pt x="2091732" y="2060178"/>
                    <a:pt x="2078769" y="2060178"/>
                  </a:cubicBezTo>
                  <a:lnTo>
                    <a:pt x="48876" y="2060178"/>
                  </a:lnTo>
                  <a:cubicBezTo>
                    <a:pt x="35913" y="2060178"/>
                    <a:pt x="23481" y="2055028"/>
                    <a:pt x="14315" y="2045862"/>
                  </a:cubicBezTo>
                  <a:cubicBezTo>
                    <a:pt x="5149" y="2036696"/>
                    <a:pt x="0" y="2024265"/>
                    <a:pt x="0" y="2011302"/>
                  </a:cubicBezTo>
                  <a:lnTo>
                    <a:pt x="0" y="48876"/>
                  </a:lnTo>
                  <a:cubicBezTo>
                    <a:pt x="0" y="35913"/>
                    <a:pt x="5149" y="23481"/>
                    <a:pt x="14315" y="14315"/>
                  </a:cubicBezTo>
                  <a:cubicBezTo>
                    <a:pt x="23481" y="5149"/>
                    <a:pt x="35913" y="0"/>
                    <a:pt x="48876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-57150"/>
              <a:ext cx="2127645" cy="21173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2455684" y="2225602"/>
            <a:ext cx="2341583" cy="5969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 dirty="0" err="1">
                <a:solidFill>
                  <a:srgbClr val="FA643F"/>
                </a:solidFill>
                <a:ea typeface="Nanum Gothic Bold"/>
              </a:rPr>
              <a:t>재난</a:t>
            </a:r>
            <a:r>
              <a:rPr lang="en-US" sz="3499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sz="3499" dirty="0" err="1">
                <a:solidFill>
                  <a:srgbClr val="FA643F"/>
                </a:solidFill>
                <a:ea typeface="Nanum Gothic Bold"/>
              </a:rPr>
              <a:t>위험성</a:t>
            </a:r>
            <a:endParaRPr lang="en-US" sz="3499" dirty="0">
              <a:solidFill>
                <a:srgbClr val="FA643F"/>
              </a:solidFill>
              <a:ea typeface="Nanum Gothic Bold"/>
            </a:endParaRPr>
          </a:p>
        </p:txBody>
      </p:sp>
      <p:sp>
        <p:nvSpPr>
          <p:cNvPr id="14" name="AutoShape 14"/>
          <p:cNvSpPr/>
          <p:nvPr/>
        </p:nvSpPr>
        <p:spPr>
          <a:xfrm flipV="1">
            <a:off x="11626525" y="3109582"/>
            <a:ext cx="3999899" cy="14288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246337D5-2228-3880-7CF8-E6084F888A5A}"/>
              </a:ext>
            </a:extLst>
          </p:cNvPr>
          <p:cNvSpPr/>
          <p:nvPr/>
        </p:nvSpPr>
        <p:spPr>
          <a:xfrm>
            <a:off x="645134" y="2070322"/>
            <a:ext cx="8498866" cy="2051008"/>
          </a:xfrm>
          <a:custGeom>
            <a:avLst/>
            <a:gdLst/>
            <a:ahLst/>
            <a:cxnLst/>
            <a:rect l="l" t="t" r="r" b="b"/>
            <a:pathLst>
              <a:path w="8498866" h="2051008">
                <a:moveTo>
                  <a:pt x="0" y="0"/>
                </a:moveTo>
                <a:lnTo>
                  <a:pt x="8498866" y="0"/>
                </a:lnTo>
                <a:lnTo>
                  <a:pt x="8498866" y="2051009"/>
                </a:lnTo>
                <a:lnTo>
                  <a:pt x="0" y="205100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18" t="-1859" r="-1418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38B6B120-A81B-ACE5-DE59-0655A4855AF6}"/>
              </a:ext>
            </a:extLst>
          </p:cNvPr>
          <p:cNvSpPr/>
          <p:nvPr/>
        </p:nvSpPr>
        <p:spPr>
          <a:xfrm>
            <a:off x="645134" y="4732951"/>
            <a:ext cx="8498866" cy="1957332"/>
          </a:xfrm>
          <a:custGeom>
            <a:avLst/>
            <a:gdLst/>
            <a:ahLst/>
            <a:cxnLst/>
            <a:rect l="l" t="t" r="r" b="b"/>
            <a:pathLst>
              <a:path w="8498866" h="1957332">
                <a:moveTo>
                  <a:pt x="0" y="0"/>
                </a:moveTo>
                <a:lnTo>
                  <a:pt x="8498866" y="0"/>
                </a:lnTo>
                <a:lnTo>
                  <a:pt x="8498866" y="1957332"/>
                </a:lnTo>
                <a:lnTo>
                  <a:pt x="0" y="19573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451" b="-45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DE53843E-2E23-B6E2-FA3C-C63196882797}"/>
              </a:ext>
            </a:extLst>
          </p:cNvPr>
          <p:cNvSpPr/>
          <p:nvPr/>
        </p:nvSpPr>
        <p:spPr>
          <a:xfrm>
            <a:off x="645134" y="7299883"/>
            <a:ext cx="8498866" cy="1957332"/>
          </a:xfrm>
          <a:custGeom>
            <a:avLst/>
            <a:gdLst/>
            <a:ahLst/>
            <a:cxnLst/>
            <a:rect l="l" t="t" r="r" b="b"/>
            <a:pathLst>
              <a:path w="8498866" h="1957332">
                <a:moveTo>
                  <a:pt x="0" y="0"/>
                </a:moveTo>
                <a:lnTo>
                  <a:pt x="8498866" y="0"/>
                </a:lnTo>
                <a:lnTo>
                  <a:pt x="8498866" y="1957333"/>
                </a:lnTo>
                <a:lnTo>
                  <a:pt x="0" y="195733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381" b="-2381"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22" name="TextBox 11">
            <a:extLst>
              <a:ext uri="{FF2B5EF4-FFF2-40B4-BE49-F238E27FC236}">
                <a16:creationId xmlns:a16="http://schemas.microsoft.com/office/drawing/2014/main" id="{6D785A70-8B60-11C8-7AC2-24B88449E1D7}"/>
              </a:ext>
            </a:extLst>
          </p:cNvPr>
          <p:cNvSpPr txBox="1"/>
          <p:nvPr/>
        </p:nvSpPr>
        <p:spPr>
          <a:xfrm>
            <a:off x="9811846" y="3989582"/>
            <a:ext cx="7629261" cy="95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289" lvl="1" indent="-298144" algn="just" latinLnBrk="1">
              <a:lnSpc>
                <a:spcPts val="3866"/>
              </a:lnSpc>
              <a:buClr>
                <a:schemeClr val="tx1"/>
              </a:buClr>
              <a:buFont typeface="Arial"/>
              <a:buChar char="•"/>
            </a:pPr>
            <a:r>
              <a:rPr lang="en-US" altLang="ko-KR" sz="2761" dirty="0" err="1">
                <a:solidFill>
                  <a:srgbClr val="FA643F"/>
                </a:solidFill>
                <a:ea typeface="Nanum Gothic Bold"/>
              </a:rPr>
              <a:t>자연재해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의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경우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예기치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못한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상황에서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갑작스럽게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일어남</a:t>
            </a:r>
            <a:endParaRPr lang="en-US" altLang="ko-KR" sz="2761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23" name="TextBox 12">
            <a:extLst>
              <a:ext uri="{FF2B5EF4-FFF2-40B4-BE49-F238E27FC236}">
                <a16:creationId xmlns:a16="http://schemas.microsoft.com/office/drawing/2014/main" id="{DA314A84-11A6-0B10-0255-E72CA0E22B16}"/>
              </a:ext>
            </a:extLst>
          </p:cNvPr>
          <p:cNvSpPr txBox="1"/>
          <p:nvPr/>
        </p:nvSpPr>
        <p:spPr>
          <a:xfrm>
            <a:off x="9811846" y="5542056"/>
            <a:ext cx="7629261" cy="9668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289" lvl="1" indent="-298144" algn="just">
              <a:lnSpc>
                <a:spcPts val="3866"/>
              </a:lnSpc>
              <a:buFont typeface="Arial"/>
              <a:buChar char="•"/>
            </a:pP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갑작스럽게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발생한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상황에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패닉에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빠져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FA643F"/>
                </a:solidFill>
                <a:ea typeface="Nanum Gothic Bold"/>
              </a:rPr>
              <a:t>대응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이</a:t>
            </a:r>
            <a:r>
              <a:rPr lang="en-US" altLang="ko-KR" sz="2761" dirty="0">
                <a:solidFill>
                  <a:srgbClr val="FA643F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늦어질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수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있음</a:t>
            </a:r>
            <a:endParaRPr lang="en-US" altLang="ko-KR" sz="2761" dirty="0">
              <a:solidFill>
                <a:srgbClr val="000000"/>
              </a:solidFill>
              <a:ea typeface="Nanum Gothic Bold"/>
            </a:endParaRPr>
          </a:p>
        </p:txBody>
      </p:sp>
      <p:sp>
        <p:nvSpPr>
          <p:cNvPr id="24" name="TextBox 15">
            <a:extLst>
              <a:ext uri="{FF2B5EF4-FFF2-40B4-BE49-F238E27FC236}">
                <a16:creationId xmlns:a16="http://schemas.microsoft.com/office/drawing/2014/main" id="{9C639F78-C7BF-0276-BF38-43A94173FB9E}"/>
              </a:ext>
            </a:extLst>
          </p:cNvPr>
          <p:cNvSpPr txBox="1"/>
          <p:nvPr/>
        </p:nvSpPr>
        <p:spPr>
          <a:xfrm>
            <a:off x="9811843" y="7102850"/>
            <a:ext cx="7629261" cy="9585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96289" lvl="1" indent="-298144" algn="just">
              <a:lnSpc>
                <a:spcPts val="3866"/>
              </a:lnSpc>
              <a:buFont typeface="Arial"/>
              <a:buChar char="•"/>
            </a:pP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우리나라가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재난</a:t>
            </a:r>
            <a:r>
              <a:rPr lang="en-US" altLang="ko-KR" sz="2761" dirty="0">
                <a:solidFill>
                  <a:srgbClr val="FA643F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FA643F"/>
                </a:solidFill>
                <a:latin typeface="Nanum Gothic Bold"/>
                <a:ea typeface="Nanum Gothic Bold"/>
              </a:rPr>
              <a:t>안전지대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라고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ea typeface="Nanum Gothic Bold"/>
              </a:rPr>
              <a:t>생각하는</a:t>
            </a:r>
            <a:r>
              <a:rPr lang="en-US" altLang="ko-KR" sz="2761" dirty="0">
                <a:solidFill>
                  <a:srgbClr val="000000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사람이</a:t>
            </a:r>
            <a:r>
              <a:rPr lang="en-US" altLang="ko-KR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많음</a:t>
            </a:r>
            <a:r>
              <a:rPr lang="en-US" altLang="ko-KR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⇒ </a:t>
            </a:r>
            <a:r>
              <a:rPr lang="en-US" altLang="ko-KR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이러한</a:t>
            </a:r>
            <a:r>
              <a:rPr lang="en-US" altLang="ko-KR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000000"/>
                </a:solidFill>
                <a:latin typeface="Nanum Gothic Bold"/>
                <a:ea typeface="Nanum Gothic Bold"/>
              </a:rPr>
              <a:t>인식이</a:t>
            </a:r>
            <a:r>
              <a:rPr lang="en-US" altLang="ko-KR" sz="2761" dirty="0">
                <a:solidFill>
                  <a:srgbClr val="000000"/>
                </a:solidFill>
                <a:latin typeface="Nanum Gothic Bold"/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FA643F"/>
                </a:solidFill>
                <a:ea typeface="Nanum Gothic Bold"/>
              </a:rPr>
              <a:t>재난</a:t>
            </a:r>
            <a:r>
              <a:rPr lang="en-US" altLang="ko-KR" sz="2761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FA643F"/>
                </a:solidFill>
                <a:ea typeface="Nanum Gothic Bold"/>
              </a:rPr>
              <a:t>위험성을</a:t>
            </a:r>
            <a:r>
              <a:rPr lang="en-US" altLang="ko-KR" sz="2761" dirty="0">
                <a:solidFill>
                  <a:srgbClr val="FA643F"/>
                </a:solidFill>
                <a:ea typeface="Nanum Gothic Bold"/>
              </a:rPr>
              <a:t> </a:t>
            </a:r>
            <a:r>
              <a:rPr lang="en-US" altLang="ko-KR" sz="2761" dirty="0" err="1">
                <a:solidFill>
                  <a:srgbClr val="FA643F"/>
                </a:solidFill>
                <a:ea typeface="Nanum Gothic Bold"/>
              </a:rPr>
              <a:t>높임</a:t>
            </a:r>
            <a:endParaRPr lang="en-US" altLang="ko-KR" sz="2761" dirty="0">
              <a:solidFill>
                <a:srgbClr val="FA643F"/>
              </a:solidFill>
              <a:ea typeface="Nanum Gothic Bold"/>
            </a:endParaRPr>
          </a:p>
        </p:txBody>
      </p:sp>
    </p:spTree>
    <p:extLst>
      <p:ext uri="{BB962C8B-B14F-4D97-AF65-F5344CB8AC3E}">
        <p14:creationId xmlns:p14="http://schemas.microsoft.com/office/powerpoint/2010/main" val="40086938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404128" y="886777"/>
            <a:ext cx="13977868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grpSp>
        <p:nvGrpSpPr>
          <p:cNvPr id="3" name="Group 3"/>
          <p:cNvGrpSpPr/>
          <p:nvPr/>
        </p:nvGrpSpPr>
        <p:grpSpPr>
          <a:xfrm>
            <a:off x="8180100" y="4987070"/>
            <a:ext cx="1927801" cy="2062234"/>
            <a:chOff x="0" y="0"/>
            <a:chExt cx="687066" cy="73497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87066" cy="734978"/>
            </a:xfrm>
            <a:custGeom>
              <a:avLst/>
              <a:gdLst/>
              <a:ahLst/>
              <a:cxnLst/>
              <a:rect l="l" t="t" r="r" b="b"/>
              <a:pathLst>
                <a:path w="687066" h="734978">
                  <a:moveTo>
                    <a:pt x="343533" y="734978"/>
                  </a:moveTo>
                  <a:lnTo>
                    <a:pt x="0" y="328578"/>
                  </a:lnTo>
                  <a:lnTo>
                    <a:pt x="203200" y="328578"/>
                  </a:lnTo>
                  <a:lnTo>
                    <a:pt x="203200" y="0"/>
                  </a:lnTo>
                  <a:lnTo>
                    <a:pt x="483866" y="0"/>
                  </a:lnTo>
                  <a:lnTo>
                    <a:pt x="483866" y="328578"/>
                  </a:lnTo>
                  <a:lnTo>
                    <a:pt x="687066" y="328578"/>
                  </a:lnTo>
                  <a:lnTo>
                    <a:pt x="343533" y="734978"/>
                  </a:lnTo>
                  <a:close/>
                </a:path>
              </a:pathLst>
            </a:custGeom>
            <a:solidFill>
              <a:srgbClr val="9B9B9B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203200" y="-57150"/>
              <a:ext cx="280666" cy="690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5373446" y="7236036"/>
            <a:ext cx="8054038" cy="2022264"/>
            <a:chOff x="0" y="0"/>
            <a:chExt cx="2121228" cy="53261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121228" cy="532613"/>
            </a:xfrm>
            <a:custGeom>
              <a:avLst/>
              <a:gdLst/>
              <a:ahLst/>
              <a:cxnLst/>
              <a:rect l="l" t="t" r="r" b="b"/>
              <a:pathLst>
                <a:path w="2121228" h="532613">
                  <a:moveTo>
                    <a:pt x="1918028" y="0"/>
                  </a:moveTo>
                  <a:cubicBezTo>
                    <a:pt x="2030252" y="0"/>
                    <a:pt x="2121228" y="119229"/>
                    <a:pt x="2121228" y="266306"/>
                  </a:cubicBezTo>
                  <a:cubicBezTo>
                    <a:pt x="2121228" y="413383"/>
                    <a:pt x="2030252" y="532613"/>
                    <a:pt x="1918028" y="532613"/>
                  </a:cubicBezTo>
                  <a:lnTo>
                    <a:pt x="203200" y="532613"/>
                  </a:lnTo>
                  <a:cubicBezTo>
                    <a:pt x="90976" y="532613"/>
                    <a:pt x="0" y="413383"/>
                    <a:pt x="0" y="266306"/>
                  </a:cubicBezTo>
                  <a:cubicBezTo>
                    <a:pt x="0" y="11922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57150"/>
              <a:ext cx="2121228" cy="5897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645134" y="635953"/>
            <a:ext cx="2758994" cy="5016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849"/>
              </a:lnSpc>
            </a:pPr>
            <a:r>
              <a:rPr lang="en-US" sz="3499">
                <a:solidFill>
                  <a:srgbClr val="FA643F"/>
                </a:solidFill>
                <a:latin typeface="Nanum Gothic Bold"/>
                <a:ea typeface="Nanum Gothic Bold"/>
              </a:rPr>
              <a:t>001 환경 분석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7381996" y="708977"/>
            <a:ext cx="567361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08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3621451" y="2633866"/>
            <a:ext cx="11045097" cy="1686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95"/>
              </a:lnSpc>
            </a:pPr>
            <a:r>
              <a:rPr lang="en-US" sz="4854">
                <a:solidFill>
                  <a:srgbClr val="000000"/>
                </a:solidFill>
                <a:latin typeface="Nanum Gothic Bold"/>
                <a:ea typeface="Nanum Gothic Bold"/>
              </a:rPr>
              <a:t>언제, 어디서, 어떻게 일어날지 모르는</a:t>
            </a:r>
          </a:p>
          <a:p>
            <a:pPr algn="ctr">
              <a:lnSpc>
                <a:spcPts val="6795"/>
              </a:lnSpc>
            </a:pPr>
            <a:r>
              <a:rPr lang="en-US" sz="4854">
                <a:solidFill>
                  <a:srgbClr val="FA643F"/>
                </a:solidFill>
                <a:ea typeface="Nanum Gothic Bold"/>
              </a:rPr>
              <a:t>재난</a:t>
            </a:r>
          </a:p>
        </p:txBody>
      </p:sp>
      <p:grpSp>
        <p:nvGrpSpPr>
          <p:cNvPr id="12" name="Group 12"/>
          <p:cNvGrpSpPr/>
          <p:nvPr/>
        </p:nvGrpSpPr>
        <p:grpSpPr>
          <a:xfrm>
            <a:off x="3783233" y="7615782"/>
            <a:ext cx="10721534" cy="1683747"/>
            <a:chOff x="0" y="0"/>
            <a:chExt cx="2587818" cy="4064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587818" cy="406400"/>
            </a:xfrm>
            <a:custGeom>
              <a:avLst/>
              <a:gdLst/>
              <a:ahLst/>
              <a:cxnLst/>
              <a:rect l="l" t="t" r="r" b="b"/>
              <a:pathLst>
                <a:path w="2587818" h="406400">
                  <a:moveTo>
                    <a:pt x="2384618" y="0"/>
                  </a:moveTo>
                  <a:cubicBezTo>
                    <a:pt x="2496842" y="0"/>
                    <a:pt x="2587818" y="90976"/>
                    <a:pt x="2587818" y="203200"/>
                  </a:cubicBezTo>
                  <a:cubicBezTo>
                    <a:pt x="2587818" y="315424"/>
                    <a:pt x="2496842" y="406400"/>
                    <a:pt x="238461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F1F1F1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57150"/>
              <a:ext cx="258781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420"/>
                </a:lnSpc>
              </a:pPr>
              <a:endParaRPr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4503959" y="7620804"/>
            <a:ext cx="9280082" cy="15800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359"/>
              </a:lnSpc>
              <a:spcBef>
                <a:spcPct val="0"/>
              </a:spcBef>
            </a:pPr>
            <a:r>
              <a:rPr lang="en-US" sz="4542">
                <a:solidFill>
                  <a:srgbClr val="000000"/>
                </a:solidFill>
                <a:ea typeface="Nanum Gothic Bold"/>
              </a:rPr>
              <a:t>그렇다면 시민들은 </a:t>
            </a:r>
            <a:r>
              <a:rPr lang="en-US" sz="4542">
                <a:solidFill>
                  <a:srgbClr val="FA643F"/>
                </a:solidFill>
                <a:latin typeface="Nanum Gothic Bold"/>
                <a:ea typeface="Nanum Gothic Bold"/>
              </a:rPr>
              <a:t>갑작스럽게 발생된 재난상황에 대처할 수 있을까?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10287000"/>
          </a:xfrm>
          <a:prstGeom prst="rect">
            <a:avLst/>
          </a:prstGeom>
          <a:solidFill>
            <a:srgbClr val="F1F1F1"/>
          </a:solidFill>
        </p:spPr>
        <p:txBody>
          <a:bodyPr/>
          <a:lstStyle/>
          <a:p>
            <a:endParaRPr lang="ko-KR" altLang="en-US"/>
          </a:p>
        </p:txBody>
      </p:sp>
      <p:sp>
        <p:nvSpPr>
          <p:cNvPr id="3" name="TextBox 3"/>
          <p:cNvSpPr txBox="1"/>
          <p:nvPr/>
        </p:nvSpPr>
        <p:spPr>
          <a:xfrm>
            <a:off x="1505316" y="1598306"/>
            <a:ext cx="3203502" cy="1672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969"/>
              </a:lnSpc>
            </a:pPr>
            <a:r>
              <a:rPr lang="en-US" sz="11790">
                <a:solidFill>
                  <a:srgbClr val="FA643F"/>
                </a:solidFill>
                <a:latin typeface="Nanum Gothic Bold"/>
              </a:rPr>
              <a:t>002</a:t>
            </a:r>
          </a:p>
        </p:txBody>
      </p:sp>
      <p:sp>
        <p:nvSpPr>
          <p:cNvPr id="4" name="AutoShape 4"/>
          <p:cNvSpPr/>
          <p:nvPr/>
        </p:nvSpPr>
        <p:spPr>
          <a:xfrm>
            <a:off x="1505316" y="4332623"/>
            <a:ext cx="7941617" cy="0"/>
          </a:xfrm>
          <a:prstGeom prst="line">
            <a:avLst/>
          </a:prstGeom>
          <a:ln w="28575" cap="flat">
            <a:solidFill>
              <a:srgbClr val="FA643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5" name="TextBox 5"/>
          <p:cNvSpPr txBox="1"/>
          <p:nvPr/>
        </p:nvSpPr>
        <p:spPr>
          <a:xfrm>
            <a:off x="1505403" y="2934099"/>
            <a:ext cx="4122187" cy="13863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47"/>
              </a:lnSpc>
              <a:spcBef>
                <a:spcPct val="0"/>
              </a:spcBef>
            </a:pPr>
            <a:r>
              <a:rPr lang="en-US" sz="8034">
                <a:solidFill>
                  <a:srgbClr val="000000"/>
                </a:solidFill>
                <a:ea typeface="Nanum Gothic Bold"/>
              </a:rPr>
              <a:t>문제 정의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6968845" y="9764787"/>
            <a:ext cx="1156698" cy="365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49"/>
              </a:lnSpc>
            </a:pPr>
            <a:r>
              <a:rPr lang="en-US" sz="2499">
                <a:solidFill>
                  <a:srgbClr val="FA643F"/>
                </a:solidFill>
                <a:latin typeface="Nanum Gothic Bold"/>
              </a:rPr>
              <a:t>-9/50-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1463</Words>
  <Application>Microsoft Office PowerPoint</Application>
  <PresentationFormat>사용자 지정</PresentationFormat>
  <Paragraphs>353</Paragraphs>
  <Slides>46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53" baseType="lpstr">
      <vt:lpstr>Nanum Gothic</vt:lpstr>
      <vt:lpstr>Jua</vt:lpstr>
      <vt:lpstr>Arial</vt:lpstr>
      <vt:lpstr>Calibri</vt:lpstr>
      <vt:lpstr>ADLaM Display</vt:lpstr>
      <vt:lpstr>Nanum Gothic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파란색 테마 사업 제안서 프레젠테이션</dc:title>
  <dc:creator>USER</dc:creator>
  <cp:lastModifiedBy>맹의현</cp:lastModifiedBy>
  <cp:revision>4</cp:revision>
  <dcterms:created xsi:type="dcterms:W3CDTF">2006-08-16T00:00:00Z</dcterms:created>
  <dcterms:modified xsi:type="dcterms:W3CDTF">2024-04-28T05:45:07Z</dcterms:modified>
  <dc:identifier>DAGCMMbUo8A</dc:identifier>
</cp:coreProperties>
</file>